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89" r:id="rId2"/>
    <p:sldId id="293" r:id="rId3"/>
    <p:sldId id="371" r:id="rId4"/>
    <p:sldId id="380" r:id="rId5"/>
    <p:sldId id="342" r:id="rId6"/>
    <p:sldId id="353" r:id="rId7"/>
    <p:sldId id="382" r:id="rId8"/>
    <p:sldId id="357" r:id="rId9"/>
    <p:sldId id="361" r:id="rId10"/>
    <p:sldId id="348" r:id="rId11"/>
    <p:sldId id="344" r:id="rId12"/>
    <p:sldId id="377" r:id="rId13"/>
    <p:sldId id="343" r:id="rId14"/>
    <p:sldId id="372" r:id="rId15"/>
    <p:sldId id="378" r:id="rId16"/>
    <p:sldId id="362" r:id="rId17"/>
    <p:sldId id="339" r:id="rId18"/>
    <p:sldId id="381" r:id="rId19"/>
    <p:sldId id="257" r:id="rId20"/>
  </p:sldIdLst>
  <p:sldSz cx="12192000" cy="6858000"/>
  <p:notesSz cx="6858000" cy="9144000"/>
  <p:custDataLst>
    <p:tags r:id="rId23"/>
  </p:custData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0F0"/>
    <a:srgbClr val="117AA6"/>
    <a:srgbClr val="F53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3457" autoAdjust="0"/>
  </p:normalViewPr>
  <p:slideViewPr>
    <p:cSldViewPr snapToGrid="0">
      <p:cViewPr varScale="1">
        <p:scale>
          <a:sx n="97" d="100"/>
          <a:sy n="97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28"/>
    </p:cViewPr>
  </p:sorterViewPr>
  <p:notesViewPr>
    <p:cSldViewPr snapToGrid="0">
      <p:cViewPr varScale="1">
        <p:scale>
          <a:sx n="94" d="100"/>
          <a:sy n="94" d="100"/>
        </p:scale>
        <p:origin x="40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B04B9EBC-5D97-42BF-B6EB-8E1B9C4377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AE2037F-A1E2-4CCA-8629-3BDB2B3CEB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03F91-E352-4BC0-865E-00C4B778E8F4}" type="datetimeFigureOut">
              <a:rPr lang="fi-FI" smtClean="0"/>
              <a:t>20.3.2025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14A672F-4E2F-4FD9-84E6-5C27D7492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1937CE8-A32E-40B1-B45D-D4F2F4E546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7C6AB-2EC7-448B-8841-68F14F1364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8985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81401-98B2-4A2C-809B-B877EE2C7168}" type="datetimeFigureOut">
              <a:rPr lang="fi-FI" smtClean="0"/>
              <a:t>20.3.2025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B9FF8-BAB1-4496-B899-A3D3A047A0D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9804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Kuva: Suomen Lähetysseura /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Prajwaal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Maharjan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. Kuvateksti: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Guyanu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Maya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Basnet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malar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rismjöl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,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som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bland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annat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används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till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nepalesiska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 </a:t>
            </a:r>
            <a:r>
              <a:rPr lang="fi-FI" b="0" i="0" dirty="0" err="1">
                <a:solidFill>
                  <a:srgbClr val="242424"/>
                </a:solidFill>
                <a:effectLst/>
                <a:latin typeface="-apple-system"/>
              </a:rPr>
              <a:t>kringlor</a:t>
            </a:r>
            <a:r>
              <a:rPr lang="fi-FI" b="0" i="0" dirty="0">
                <a:solidFill>
                  <a:srgbClr val="242424"/>
                </a:solidFill>
                <a:effectLst/>
                <a:latin typeface="-apple-system"/>
              </a:rPr>
              <a:t>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7168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Kuva: Suomen Lähetysseura / Minna Havunen; </a:t>
            </a:r>
            <a:r>
              <a:rPr lang="fi-FI" dirty="0" err="1"/>
              <a:t>Kuva_Minna</a:t>
            </a:r>
            <a:r>
              <a:rPr lang="fi-FI" dirty="0"/>
              <a:t> </a:t>
            </a:r>
            <a:r>
              <a:rPr lang="fi-FI" dirty="0" err="1"/>
              <a:t>Havunen_Tansania_puu</a:t>
            </a:r>
            <a:r>
              <a:rPr lang="fi-FI" dirty="0"/>
              <a:t>_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4000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Kuva: Suomen Lähetysseura / Ilkka Koivisto; TangKrang-koulu-kukkaniityn-keskella-IlkkaKoivisto-1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7043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Kuva: Suomen Lähetysseura / Upu Leppänen; Tao </a:t>
            </a:r>
            <a:r>
              <a:rPr lang="fi-FI" dirty="0" err="1"/>
              <a:t>Yanin</a:t>
            </a:r>
            <a:r>
              <a:rPr lang="fi-FI" dirty="0"/>
              <a:t> seurakunnan ruokajakelu (</a:t>
            </a:r>
            <a:r>
              <a:rPr lang="fi-FI" dirty="0" err="1"/>
              <a:t>Foodlink</a:t>
            </a:r>
            <a:r>
              <a:rPr lang="fi-FI" dirty="0"/>
              <a:t>) 2015, Hongkong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1564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Kuva: Suomen Lähetysseura / Jan-Eerik Leppänen; ”HUNAN seurakuntatyö, koulutus 6.6.2016”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5372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Kuva: Suomen Lähetysseura / Upu Leppänen; </a:t>
            </a:r>
            <a:r>
              <a:rPr lang="fi-FI" dirty="0" err="1"/>
              <a:t>Lantau</a:t>
            </a:r>
            <a:r>
              <a:rPr lang="fi-FI" dirty="0"/>
              <a:t>, Hongkong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1881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Kuva: Suomen Lähetysseura / Anna Peltonen; </a:t>
            </a:r>
            <a:r>
              <a:rPr lang="fi-FI" dirty="0" err="1"/>
              <a:t>Krousin</a:t>
            </a:r>
            <a:r>
              <a:rPr lang="fi-FI" dirty="0"/>
              <a:t> kylä, Kambodzha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8007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Kuva: Suomen Lähetysseura / Upu Leppänen; </a:t>
            </a:r>
            <a:r>
              <a:rPr lang="fi-FI" dirty="0" err="1"/>
              <a:t>Kep</a:t>
            </a:r>
            <a:r>
              <a:rPr lang="fi-FI" dirty="0"/>
              <a:t>, Kambodzha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5287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Kuva: Suomen Lähetysseura / Pirre Saario; Kaivo </a:t>
            </a:r>
            <a:r>
              <a:rPr lang="fi-FI" dirty="0" err="1"/>
              <a:t>Thiecknan</a:t>
            </a:r>
            <a:r>
              <a:rPr lang="fi-FI" dirty="0"/>
              <a:t> kylässä, Senegal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1282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Kuva: Suomen Lähetysseura / Iiris Arjanne; SN801 </a:t>
            </a:r>
            <a:r>
              <a:rPr lang="fi-FI" dirty="0" err="1"/>
              <a:t>Latyr</a:t>
            </a:r>
            <a:r>
              <a:rPr lang="fi-FI" dirty="0"/>
              <a:t> </a:t>
            </a:r>
            <a:r>
              <a:rPr lang="fi-FI" dirty="0" err="1"/>
              <a:t>Dioufin</a:t>
            </a:r>
            <a:r>
              <a:rPr lang="fi-FI" dirty="0"/>
              <a:t> virkaanastujaiset ja jumalanpalvelus (71)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B9FF8-BAB1-4496-B899-A3D3A047A0D5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9222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5" Type="http://schemas.openxmlformats.org/officeDocument/2006/relationships/image" Target="../media/image9.jpe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5" Type="http://schemas.openxmlformats.org/officeDocument/2006/relationships/image" Target="../media/image10.jpe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11.jpe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12.jpe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13.jpe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5" Type="http://schemas.openxmlformats.org/officeDocument/2006/relationships/image" Target="../media/image14.jpe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14.jpe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15.jpe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16.jpe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16.jpe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17.jpe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18.jpeg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5" Type="http://schemas.openxmlformats.org/officeDocument/2006/relationships/image" Target="../media/image18.jpe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5" Type="http://schemas.openxmlformats.org/officeDocument/2006/relationships/image" Target="../media/image19.jpe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0.jpeg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20.jpeg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21.jpe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5" Type="http://schemas.openxmlformats.org/officeDocument/2006/relationships/image" Target="../media/image23.jpeg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24.jpeg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25.jpeg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26.jpeg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5" Type="http://schemas.openxmlformats.org/officeDocument/2006/relationships/image" Target="../media/image27.jpeg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5" Type="http://schemas.openxmlformats.org/officeDocument/2006/relationships/image" Target="../media/image28.jpeg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5" Type="http://schemas.openxmlformats.org/officeDocument/2006/relationships/image" Target="../media/image29.png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5" Type="http://schemas.openxmlformats.org/officeDocument/2006/relationships/image" Target="../media/image30.jpeg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31.jpe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7.jpe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A6B326B-05AA-ED4E-C5D0-E67120EE64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2006" y="1858282"/>
            <a:ext cx="7301552" cy="27137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1054554"/>
            <a:ext cx="9051631" cy="554236"/>
          </a:xfrm>
        </p:spPr>
        <p:txBody>
          <a:bodyPr vert="horz" anchor="b">
            <a:normAutofit/>
          </a:bodyPr>
          <a:lstStyle>
            <a:lvl1pPr algn="ctr">
              <a:defRPr sz="4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406A2DB6-8804-DC7D-25B7-A81DAC7CF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7"/>
          <a:stretch/>
        </p:blipFill>
        <p:spPr>
          <a:xfrm>
            <a:off x="0" y="4408198"/>
            <a:ext cx="12192000" cy="25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70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 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456349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867376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FAD4-1674-4CF2-B45B-8A6AE3267E70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DB8E5AD2-AC49-41BF-8E8E-B9E708CF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2570" y="1825625"/>
            <a:ext cx="435684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682673EF-6749-45FF-934F-521AB8AF8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23099" y="1825625"/>
            <a:ext cx="435684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3">
            <a:extLst>
              <a:ext uri="{FF2B5EF4-FFF2-40B4-BE49-F238E27FC236}">
                <a16:creationId xmlns:a16="http://schemas.microsoft.com/office/drawing/2014/main" id="{144CFA57-DA64-4D38-8D84-371526158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3099" y="2649537"/>
            <a:ext cx="4356848" cy="35274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EA4B8D27-0B6D-4D93-BEA3-C8D021A54D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12570" y="2649537"/>
            <a:ext cx="4356848" cy="35274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5137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9608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56E71187-36AE-484F-BB17-5AEC7FEC5F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436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49726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F0B70832-C857-4352-9AB3-07B0CEC30C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59876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45936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69DB39D1-E9DE-4768-B8E5-E053B3D952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48073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4934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 descr="Kuva, joka sisältää kohteen projektori&#10;&#10;Kuvaus luotu automaattisesti">
            <a:extLst>
              <a:ext uri="{FF2B5EF4-FFF2-40B4-BE49-F238E27FC236}">
                <a16:creationId xmlns:a16="http://schemas.microsoft.com/office/drawing/2014/main" id="{1F6A6F5A-2B5A-4C9F-8B1D-C8C1B4F6F1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87996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26278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7D072600-72AA-43DA-A6A5-4467A400B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76948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1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69717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nuoli&#10;&#10;Kuvaus luotu automaattisesti">
            <a:extLst>
              <a:ext uri="{FF2B5EF4-FFF2-40B4-BE49-F238E27FC236}">
                <a16:creationId xmlns:a16="http://schemas.microsoft.com/office/drawing/2014/main" id="{1076E750-FB3F-4D51-A144-AEF6A57EDC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B9458-F8AF-497E-9F81-AD036D03DEDB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4044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1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57512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nuoli&#10;&#10;Kuvaus luotu automaattisesti">
            <a:extLst>
              <a:ext uri="{FF2B5EF4-FFF2-40B4-BE49-F238E27FC236}">
                <a16:creationId xmlns:a16="http://schemas.microsoft.com/office/drawing/2014/main" id="{1076E750-FB3F-4D51-A144-AEF6A57EDC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9661-B6A2-4FCB-BD74-92B50AB3778C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6CE89924-14C9-4296-ABC7-EBBCD552A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15A44A2E-E5B2-4E04-80E5-5944B427B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76550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1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12900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A64F9AF8-C832-478A-829F-2E210CB7E8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AAD7-C136-4D1E-AF2E-19C7BA22B24F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9210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2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1391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27A65451-5E9A-4362-B56B-472B5EC62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7017-FB81-4058-9ED0-07FC92AC8426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642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A6B326B-05AA-ED4E-C5D0-E67120EE64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55DA76B5-D7F4-A810-3D21-836E92107A21}"/>
              </a:ext>
            </a:extLst>
          </p:cNvPr>
          <p:cNvSpPr/>
          <p:nvPr userDrawn="1"/>
        </p:nvSpPr>
        <p:spPr>
          <a:xfrm>
            <a:off x="0" y="-2"/>
            <a:ext cx="12192002" cy="6912593"/>
          </a:xfrm>
          <a:prstGeom prst="rect">
            <a:avLst/>
          </a:prstGeom>
          <a:solidFill>
            <a:srgbClr val="117AA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2006" y="1858282"/>
            <a:ext cx="7301552" cy="27137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1054554"/>
            <a:ext cx="9051631" cy="554236"/>
          </a:xfrm>
        </p:spPr>
        <p:txBody>
          <a:bodyPr vert="horz" anchor="b">
            <a:normAutofit/>
          </a:bodyPr>
          <a:lstStyle>
            <a:lvl1pPr algn="ctr">
              <a:defRPr sz="4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406A2DB6-8804-DC7D-25B7-A81DAC7CF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7"/>
          <a:stretch/>
        </p:blipFill>
        <p:spPr>
          <a:xfrm>
            <a:off x="0" y="4408198"/>
            <a:ext cx="12192000" cy="25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46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2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107310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Kuva 11">
            <a:extLst>
              <a:ext uri="{FF2B5EF4-FFF2-40B4-BE49-F238E27FC236}">
                <a16:creationId xmlns:a16="http://schemas.microsoft.com/office/drawing/2014/main" id="{BC0B16E9-3EA2-4500-8BB5-B551C52756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43D5-4913-4B12-8F1A-D77C9E7C9514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053A0229-BAFC-4889-A089-6AEF35F3A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6350BE49-FFA0-4D9E-B58E-CD5AA20BE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02352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2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93616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0B3FA059-4826-40F7-A69B-9938401E2E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A3C4-84FB-423B-A833-1DD13600A864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8422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3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65874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Kuva 14">
            <a:extLst>
              <a:ext uri="{FF2B5EF4-FFF2-40B4-BE49-F238E27FC236}">
                <a16:creationId xmlns:a16="http://schemas.microsoft.com/office/drawing/2014/main" id="{7FDD56A1-7DDE-49A6-9567-FDDE69B065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B70B-7C2E-4009-96C2-C9329400CE93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0746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3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2027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Kuva 14">
            <a:extLst>
              <a:ext uri="{FF2B5EF4-FFF2-40B4-BE49-F238E27FC236}">
                <a16:creationId xmlns:a16="http://schemas.microsoft.com/office/drawing/2014/main" id="{259B10F8-B6DC-4B68-998C-8044E40EBE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B408-7E6A-4561-A965-EDE232A4655D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74699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3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1677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Kuva 9">
            <a:extLst>
              <a:ext uri="{FF2B5EF4-FFF2-40B4-BE49-F238E27FC236}">
                <a16:creationId xmlns:a16="http://schemas.microsoft.com/office/drawing/2014/main" id="{C9CF7A8C-CE21-4C7A-A00A-F77810DA90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925B-DA76-45EB-B569-214FB920AC23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4995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4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897874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Kuva 11" descr="Kuva, joka sisältää kohteen nuoli&#10;&#10;Kuvaus luotu automaattisesti">
            <a:extLst>
              <a:ext uri="{FF2B5EF4-FFF2-40B4-BE49-F238E27FC236}">
                <a16:creationId xmlns:a16="http://schemas.microsoft.com/office/drawing/2014/main" id="{87376913-E50E-4387-9E96-C5E04E43BF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3A492-0714-4886-B211-87CBBA09BAA6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9792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4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740422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 descr="Kuva, joka sisältää kohteen nuoli&#10;&#10;Kuvaus luotu automaattisesti">
            <a:extLst>
              <a:ext uri="{FF2B5EF4-FFF2-40B4-BE49-F238E27FC236}">
                <a16:creationId xmlns:a16="http://schemas.microsoft.com/office/drawing/2014/main" id="{8129CBB7-CA95-4DB5-BA28-C36DB59D89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BCB3-DE3E-4E88-A776-8A852B77D7ED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52423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4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36127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2D9143B0-048A-4677-98A2-9C8E5C0077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6563-8E94-456C-AB1A-BC730F03108B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00691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5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95586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4945E664-5DB1-4537-B836-CD53F16D6C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55EB4-BFD9-4BD5-B3DE-197159AF66A2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779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5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0297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>
            <a:extLst>
              <a:ext uri="{FF2B5EF4-FFF2-40B4-BE49-F238E27FC236}">
                <a16:creationId xmlns:a16="http://schemas.microsoft.com/office/drawing/2014/main" id="{9FCF73B0-126B-453B-9EA7-F5AB6B4232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5808-44CB-4246-A8C2-12D8E3391149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1898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seinä, seisominen, sininen&#10;&#10;Kuvaus luotu automaattisesti">
            <a:extLst>
              <a:ext uri="{FF2B5EF4-FFF2-40B4-BE49-F238E27FC236}">
                <a16:creationId xmlns:a16="http://schemas.microsoft.com/office/drawing/2014/main" id="{80D85BD0-2F8F-4762-B2DB-FA172DDF23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30244" y="3802314"/>
            <a:ext cx="3993137" cy="161364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6258" y="1328057"/>
            <a:ext cx="4577123" cy="2034348"/>
          </a:xfrm>
        </p:spPr>
        <p:txBody>
          <a:bodyPr vert="horz" anchor="b">
            <a:normAutofit/>
          </a:bodyPr>
          <a:lstStyle>
            <a:lvl1pPr algn="r">
              <a:defRPr sz="4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179E9D39-75CF-430E-A0F1-7DEE53DD25E3}"/>
              </a:ext>
            </a:extLst>
          </p:cNvPr>
          <p:cNvCxnSpPr>
            <a:cxnSpLocks/>
          </p:cNvCxnSpPr>
          <p:nvPr userDrawn="1"/>
        </p:nvCxnSpPr>
        <p:spPr>
          <a:xfrm>
            <a:off x="9091101" y="3574473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163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5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0163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1B3519DA-7254-4EAF-94F9-707A110872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B7124-2A20-4688-9892-F5411985B26C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8866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osto/sitaa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82983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AC71C887-6855-4E89-A710-FEA8506D6D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</p:spTree>
    <p:extLst>
      <p:ext uri="{BB962C8B-B14F-4D97-AF65-F5344CB8AC3E}">
        <p14:creationId xmlns:p14="http://schemas.microsoft.com/office/powerpoint/2010/main" val="1728379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78181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C1413E65-1FC2-4106-AEF1-A00456FD8D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E6E2ED78-3D5B-473F-BCF0-111548C534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06D2A48F-A03B-4638-8B46-A1FCCA31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304477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37677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716E8CF5-015C-4FD3-8BB0-502BF8975E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4A029B14-B9A6-465C-AEAD-B0E93AB26C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6CF60A3C-77A3-4EFA-AFCA-36D7D3850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4240174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6202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1AE60BC4-2E88-4DC5-BEA2-177F4586E0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973D34D3-FF24-4809-8B1B-CCA9358AD97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C729F224-95F0-4AA3-BC77-5EB1336B0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1585764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73243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07BD73EF-DFB1-4164-B80E-F01AD87721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FF7D5B88-F627-46DD-8F5F-B0121EC065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0B051EC7-E656-4E75-891D-E9117789F8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3137569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4198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741230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12570" y="1825625"/>
            <a:ext cx="874123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D0A6-F645-4688-BBAF-B521945A26F4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64BDFE0-23FD-4FB9-868E-275C440A97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61" y="2349000"/>
            <a:ext cx="248931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59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65456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259D9A4-6AF6-4C23-A391-60D757A78F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22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52690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2D5528BD-CFA5-4BDD-A809-8999A6D97C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6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98619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henkilö, ulko, poika, nuori&#10;&#10;Kuvaus luotu automaattisesti">
            <a:extLst>
              <a:ext uri="{FF2B5EF4-FFF2-40B4-BE49-F238E27FC236}">
                <a16:creationId xmlns:a16="http://schemas.microsoft.com/office/drawing/2014/main" id="{D3579580-2FD9-4929-825A-30B349E6A5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495" y="1406178"/>
            <a:ext cx="4577123" cy="2034348"/>
          </a:xfrm>
        </p:spPr>
        <p:txBody>
          <a:bodyPr vert="horz"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3495" y="3711387"/>
            <a:ext cx="3993137" cy="161364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9D21BD7C-487C-4713-A7A3-47CD927F5D03}"/>
              </a:ext>
            </a:extLst>
          </p:cNvPr>
          <p:cNvCxnSpPr>
            <a:cxnSpLocks/>
          </p:cNvCxnSpPr>
          <p:nvPr userDrawn="1"/>
        </p:nvCxnSpPr>
        <p:spPr>
          <a:xfrm>
            <a:off x="672576" y="3574473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36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53279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8189FA21-91AF-4438-A231-043FFBDF0AA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495" y="1682802"/>
            <a:ext cx="4577123" cy="2034348"/>
          </a:xfrm>
        </p:spPr>
        <p:txBody>
          <a:bodyPr vert="horz"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3495" y="3988011"/>
            <a:ext cx="3993137" cy="161364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245E15B8-9654-43AE-AC81-8C1D900AD564}"/>
              </a:ext>
            </a:extLst>
          </p:cNvPr>
          <p:cNvCxnSpPr>
            <a:cxnSpLocks/>
          </p:cNvCxnSpPr>
          <p:nvPr userDrawn="1"/>
        </p:nvCxnSpPr>
        <p:spPr>
          <a:xfrm>
            <a:off x="672576" y="3853956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58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1041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B7054C96-6274-4344-8F1C-9D8B3F9EBD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1089"/>
            <a:ext cx="9144000" cy="2387600"/>
          </a:xfrm>
        </p:spPr>
        <p:txBody>
          <a:bodyPr vert="horz"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95267"/>
            <a:ext cx="9144000" cy="156659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E4DA1EC6-FD96-4315-9EBD-2928B8B679DF}"/>
              </a:ext>
            </a:extLst>
          </p:cNvPr>
          <p:cNvCxnSpPr>
            <a:cxnSpLocks/>
          </p:cNvCxnSpPr>
          <p:nvPr userDrawn="1"/>
        </p:nvCxnSpPr>
        <p:spPr>
          <a:xfrm>
            <a:off x="4898211" y="4194149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63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i 7" hidden="1">
            <a:extLst>
              <a:ext uri="{FF2B5EF4-FFF2-40B4-BE49-F238E27FC236}">
                <a16:creationId xmlns:a16="http://schemas.microsoft.com/office/drawing/2014/main" id="{83BC1A8A-A3C3-4DC4-A71B-238228D243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47596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8" name="Objekti 7" hidden="1">
                        <a:extLst>
                          <a:ext uri="{FF2B5EF4-FFF2-40B4-BE49-F238E27FC236}">
                            <a16:creationId xmlns:a16="http://schemas.microsoft.com/office/drawing/2014/main" id="{83BC1A8A-A3C3-4DC4-A71B-238228D243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Kuva 9">
            <a:extLst>
              <a:ext uri="{FF2B5EF4-FFF2-40B4-BE49-F238E27FC236}">
                <a16:creationId xmlns:a16="http://schemas.microsoft.com/office/drawing/2014/main" id="{13994B2C-6ECC-4E39-B141-20CC0B17B3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F7BCA4F-9062-4B46-9FA2-755EDD85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68" y="1830722"/>
            <a:ext cx="5018363" cy="1642460"/>
          </a:xfrm>
        </p:spPr>
        <p:txBody>
          <a:bodyPr vert="horz" anchor="b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774BBC-BD18-4C6B-B972-A50EF26B2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4266" y="701702"/>
            <a:ext cx="4856309" cy="5454597"/>
          </a:xfrm>
        </p:spPr>
        <p:txBody>
          <a:bodyPr anchor="ctr"/>
          <a:lstStyle>
            <a:lvl4pPr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F5B6CC3-33F4-4CC1-81A3-6A2EC0F72F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4533" y="143813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C195E768-76B1-434E-9289-2595ECCB79C4}" type="datetime1">
              <a:rPr lang="fi-FI" smtClean="0"/>
              <a:t>20.3.2025</a:t>
            </a:fld>
            <a:endParaRPr lang="fi-FI" dirty="0"/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484D391B-6EFF-4180-9E7A-334F2CB52EDE}"/>
              </a:ext>
            </a:extLst>
          </p:cNvPr>
          <p:cNvSpPr txBox="1">
            <a:spLocks/>
          </p:cNvSpPr>
          <p:nvPr userDrawn="1"/>
        </p:nvSpPr>
        <p:spPr>
          <a:xfrm>
            <a:off x="9206113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37718-6688-4F18-A3A4-5BFEA6AE51A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EF4AC885-2B1D-41F5-80AC-E7E8B3892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468" y="3622431"/>
            <a:ext cx="5018363" cy="224655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2694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53227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741230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12570" y="1825625"/>
            <a:ext cx="874123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D0A6-F645-4688-BBAF-B521945A26F4}" type="datetime1">
              <a:rPr lang="fi-FI" smtClean="0"/>
              <a:t>20.3.2025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74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336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867376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3099" y="1825625"/>
            <a:ext cx="4356848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09B5-4BD5-4BED-8EEC-68F2A4ACDD07}" type="datetime1">
              <a:rPr lang="fi-FI" smtClean="0"/>
              <a:t>20.3.2025</a:t>
            </a:fld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4FFC9929-2D4B-4FA7-A3FA-B826124BFBE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12570" y="1825625"/>
            <a:ext cx="4356848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185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jpe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i 7" hidden="1">
            <a:extLst>
              <a:ext uri="{FF2B5EF4-FFF2-40B4-BE49-F238E27FC236}">
                <a16:creationId xmlns:a16="http://schemas.microsoft.com/office/drawing/2014/main" id="{99A5D101-E9BB-4459-960C-90D85F6203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0"/>
            </p:custDataLst>
            <p:extLst>
              <p:ext uri="{D42A27DB-BD31-4B8C-83A1-F6EECF244321}">
                <p14:modId xmlns:p14="http://schemas.microsoft.com/office/powerpoint/2010/main" val="30083277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1" imgW="421" imgH="423" progId="TCLayout.ActiveDocument.1">
                  <p:embed/>
                </p:oleObj>
              </mc:Choice>
              <mc:Fallback>
                <p:oleObj name="think-cell Slide" r:id="rId41" imgW="421" imgH="423" progId="TCLayout.ActiveDocument.1">
                  <p:embed/>
                  <p:pic>
                    <p:nvPicPr>
                      <p:cNvPr id="8" name="Objekti 7" hidden="1">
                        <a:extLst>
                          <a:ext uri="{FF2B5EF4-FFF2-40B4-BE49-F238E27FC236}">
                            <a16:creationId xmlns:a16="http://schemas.microsoft.com/office/drawing/2014/main" id="{99A5D101-E9BB-4459-960C-90D85F6203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Kuva 27">
            <a:extLst>
              <a:ext uri="{FF2B5EF4-FFF2-40B4-BE49-F238E27FC236}">
                <a16:creationId xmlns:a16="http://schemas.microsoft.com/office/drawing/2014/main" id="{E9A01564-13CB-4203-95FC-74A153B35C14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15BEBDC-D372-439D-BE3F-D0014E9F9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4B3C6A2-8A7D-4D37-85A3-E38FFE758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4B6028D-345E-4983-9377-3B51E8C6D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06113" y="1873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33DB1DC-11BF-4585-868B-306EA823E62F}" type="datetime1">
              <a:rPr lang="fi-FI" smtClean="0"/>
              <a:t>20.3.2025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F7B2924-DE79-4005-AE54-8E1CC0EE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6113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6B37718-6688-4F18-A3A4-5BFEA6AE51A8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880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674" r:id="rId3"/>
    <p:sldLayoutId id="2147483660" r:id="rId4"/>
    <p:sldLayoutId id="2147483673" r:id="rId5"/>
    <p:sldLayoutId id="2147483649" r:id="rId6"/>
    <p:sldLayoutId id="2147483650" r:id="rId7"/>
    <p:sldLayoutId id="2147483675" r:id="rId8"/>
    <p:sldLayoutId id="2147483652" r:id="rId9"/>
    <p:sldLayoutId id="2147483676" r:id="rId10"/>
    <p:sldLayoutId id="2147483651" r:id="rId11"/>
    <p:sldLayoutId id="2147483679" r:id="rId12"/>
    <p:sldLayoutId id="2147483680" r:id="rId13"/>
    <p:sldLayoutId id="2147483681" r:id="rId14"/>
    <p:sldLayoutId id="2147483682" r:id="rId15"/>
    <p:sldLayoutId id="2147483656" r:id="rId16"/>
    <p:sldLayoutId id="2147483677" r:id="rId17"/>
    <p:sldLayoutId id="2147483678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2" r:id="rId36"/>
    <p:sldLayoutId id="2147483700" r:id="rId37"/>
    <p:sldLayoutId id="2147483701" r:id="rId3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i-FI" sz="3600" b="1" kern="1200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0ACAD9E6-F15E-0EF5-9B08-E4B58D6FA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" b="110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6E51947E-8BDE-625E-08C0-11F13335CB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-475" y="4730666"/>
            <a:ext cx="12192000" cy="2494802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8DB3D291-BE51-A28C-FE34-492CEA93A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1113" y="1785796"/>
            <a:ext cx="5354472" cy="768769"/>
          </a:xfrm>
        </p:spPr>
        <p:txBody>
          <a:bodyPr>
            <a:normAutofit fontScale="90000"/>
          </a:bodyPr>
          <a:lstStyle/>
          <a:p>
            <a:pPr algn="l"/>
            <a:r>
              <a:rPr lang="fi-FI" sz="4400" dirty="0">
                <a:solidFill>
                  <a:schemeClr val="bg1"/>
                </a:solidFill>
              </a:rPr>
              <a:t>Yhteinen leipämme</a:t>
            </a:r>
            <a:br>
              <a:rPr lang="fi-FI" sz="4400" dirty="0">
                <a:solidFill>
                  <a:schemeClr val="bg1"/>
                </a:solidFill>
              </a:rPr>
            </a:br>
            <a:r>
              <a:rPr lang="fi-FI" sz="4400" dirty="0">
                <a:solidFill>
                  <a:schemeClr val="bg1"/>
                </a:solidFill>
              </a:rPr>
              <a:t>- virret kuvilla</a:t>
            </a:r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827F2DCF-7A99-3050-1BE8-72E07399A4C4}"/>
              </a:ext>
            </a:extLst>
          </p:cNvPr>
          <p:cNvCxnSpPr/>
          <p:nvPr/>
        </p:nvCxnSpPr>
        <p:spPr>
          <a:xfrm>
            <a:off x="914761" y="2657590"/>
            <a:ext cx="283873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Kuva 16">
            <a:extLst>
              <a:ext uri="{FF2B5EF4-FFF2-40B4-BE49-F238E27FC236}">
                <a16:creationId xmlns:a16="http://schemas.microsoft.com/office/drawing/2014/main" id="{984D7A02-F60B-BF21-3D86-04A40F8776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19755" r="11330" b="22398"/>
          <a:stretch/>
        </p:blipFill>
        <p:spPr>
          <a:xfrm>
            <a:off x="831376" y="2985533"/>
            <a:ext cx="1540852" cy="39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11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istuminen, vauva&#10;&#10;Kuvaus luotu automaattisesti">
            <a:extLst>
              <a:ext uri="{FF2B5EF4-FFF2-40B4-BE49-F238E27FC236}">
                <a16:creationId xmlns:a16="http://schemas.microsoft.com/office/drawing/2014/main" id="{BA6DE167-7FE2-344B-15B0-CE1504267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9153153"/>
          </a:xfrm>
          <a:prstGeom prst="rect">
            <a:avLst/>
          </a:prstGeom>
        </p:spPr>
      </p:pic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63100" y="-1"/>
            <a:ext cx="2628900" cy="4521201"/>
          </a:xfrm>
          <a:gradFill flip="none" rotWithShape="1">
            <a:gsLst>
              <a:gs pos="0">
                <a:srgbClr val="117AA6">
                  <a:shade val="30000"/>
                  <a:satMod val="115000"/>
                </a:srgbClr>
              </a:gs>
              <a:gs pos="50000">
                <a:srgbClr val="117AA6">
                  <a:shade val="67500"/>
                  <a:satMod val="115000"/>
                </a:srgbClr>
              </a:gs>
              <a:gs pos="100000">
                <a:srgbClr val="117AA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pPr algn="l"/>
            <a:r>
              <a:rPr lang="fi-FI" sz="2800" i="1" dirty="0">
                <a:solidFill>
                  <a:schemeClr val="bg1"/>
                </a:solidFill>
                <a:latin typeface="Gabriola" panose="04040605051002020D02" pitchFamily="82" charset="0"/>
              </a:rPr>
              <a:t>Oi Isä meidän,</a:t>
            </a:r>
          </a:p>
          <a:p>
            <a:pPr algn="l"/>
            <a:r>
              <a:rPr lang="fi-FI" sz="2800" i="1" dirty="0">
                <a:solidFill>
                  <a:schemeClr val="bg1"/>
                </a:solidFill>
                <a:latin typeface="Gabriola" panose="04040605051002020D02" pitchFamily="82" charset="0"/>
              </a:rPr>
              <a:t>huolen meistä kannat,</a:t>
            </a:r>
          </a:p>
          <a:p>
            <a:pPr algn="l"/>
            <a:r>
              <a:rPr lang="fi-FI" sz="2800" i="1" dirty="0">
                <a:solidFill>
                  <a:schemeClr val="bg1"/>
                </a:solidFill>
                <a:latin typeface="Gabriola" panose="04040605051002020D02" pitchFamily="82" charset="0"/>
              </a:rPr>
              <a:t>leipämme meille</a:t>
            </a:r>
          </a:p>
          <a:p>
            <a:pPr algn="l"/>
            <a:r>
              <a:rPr lang="fi-FI" sz="2800" i="1" dirty="0">
                <a:solidFill>
                  <a:schemeClr val="bg1"/>
                </a:solidFill>
                <a:latin typeface="Gabriola" panose="04040605051002020D02" pitchFamily="82" charset="0"/>
              </a:rPr>
              <a:t>joka päivä annat.</a:t>
            </a:r>
          </a:p>
          <a:p>
            <a:pPr algn="l"/>
            <a:r>
              <a:rPr lang="fi-FI" sz="2800" i="1" dirty="0">
                <a:solidFill>
                  <a:schemeClr val="bg1"/>
                </a:solidFill>
                <a:latin typeface="Gabriola" panose="04040605051002020D02" pitchFamily="82" charset="0"/>
              </a:rPr>
              <a:t>Siis lapsen lailla</a:t>
            </a:r>
          </a:p>
          <a:p>
            <a:pPr algn="l"/>
            <a:r>
              <a:rPr lang="fi-FI" sz="2800" i="1" dirty="0">
                <a:solidFill>
                  <a:schemeClr val="bg1"/>
                </a:solidFill>
                <a:latin typeface="Gabriola" panose="04040605051002020D02" pitchFamily="82" charset="0"/>
              </a:rPr>
              <a:t>sinuun luotamme</a:t>
            </a:r>
          </a:p>
          <a:p>
            <a:pPr algn="l"/>
            <a:r>
              <a:rPr lang="fi-FI" sz="2800" i="1" dirty="0">
                <a:solidFill>
                  <a:schemeClr val="bg1"/>
                </a:solidFill>
                <a:latin typeface="Gabriola" panose="04040605051002020D02" pitchFamily="82" charset="0"/>
              </a:rPr>
              <a:t>ja hyvyyteesi, Isä,</a:t>
            </a:r>
          </a:p>
          <a:p>
            <a:pPr algn="l"/>
            <a:r>
              <a:rPr lang="fi-FI" sz="2800" i="1" dirty="0">
                <a:solidFill>
                  <a:schemeClr val="bg1"/>
                </a:solidFill>
                <a:latin typeface="Gabriola" panose="04040605051002020D02" pitchFamily="82" charset="0"/>
              </a:rPr>
              <a:t>turvaamme.</a:t>
            </a:r>
          </a:p>
          <a:p>
            <a:pPr algn="r"/>
            <a:r>
              <a:rPr lang="fi-FI" sz="2800" dirty="0">
                <a:solidFill>
                  <a:schemeClr val="bg1"/>
                </a:solidFill>
                <a:latin typeface="Gabriola" panose="04040605051002020D02" pitchFamily="82" charset="0"/>
              </a:rPr>
              <a:t>Virsi 366:1</a:t>
            </a:r>
            <a:endParaRPr lang="fi-FI" sz="28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75725B5-5910-48BE-E8AC-CC8D255FE0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0" y="4707761"/>
            <a:ext cx="12192000" cy="24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27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puu, ulko, ruoho, kasvi&#10;&#10;Kuvaus luotu automaattisesti">
            <a:extLst>
              <a:ext uri="{FF2B5EF4-FFF2-40B4-BE49-F238E27FC236}">
                <a16:creationId xmlns:a16="http://schemas.microsoft.com/office/drawing/2014/main" id="{7D6535BE-A25D-C2B6-32C1-DFC1E00E4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4399" y="0"/>
            <a:ext cx="3657125" cy="5143500"/>
          </a:xfrm>
          <a:gradFill flip="none" rotWithShape="1">
            <a:gsLst>
              <a:gs pos="0">
                <a:srgbClr val="117AA6">
                  <a:shade val="30000"/>
                  <a:satMod val="115000"/>
                </a:srgbClr>
              </a:gs>
              <a:gs pos="50000">
                <a:srgbClr val="117AA6">
                  <a:shade val="67500"/>
                  <a:satMod val="115000"/>
                </a:srgbClr>
              </a:gs>
              <a:gs pos="100000">
                <a:srgbClr val="117AA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Kun Herra hoitaa,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paimentaa,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ei silloin mitään puutu.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Hän kaitsemasta minua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ei väsy, ei hän suutu.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Hän ruokkii taivaan leivällä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 ja elävällä vedellä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virvoittaa sieluani.</a:t>
            </a:r>
          </a:p>
          <a:p>
            <a:pPr algn="r"/>
            <a:r>
              <a:rPr lang="fi-FI" sz="3200" dirty="0">
                <a:solidFill>
                  <a:schemeClr val="bg1"/>
                </a:solidFill>
                <a:latin typeface="Gabriola" panose="04040605051002020D02" pitchFamily="82" charset="0"/>
              </a:rPr>
              <a:t>Virsi 375:1</a:t>
            </a:r>
            <a:endParaRPr lang="fi-FI" sz="32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7B8470F-4682-40F1-ECB9-F1FE77C400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0" y="4723351"/>
            <a:ext cx="12192000" cy="24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3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702127"/>
            <a:ext cx="5094604" cy="4001152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Jeesus, askeleesi painoit pintaan maan.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Työn ja uupumuksen tulit tuntemaan.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Iloitsit ja itkit, ystäviä hait.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Viinin, ohraleivän syötäväksi sait.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Nälän, puutteen mailla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murruit leivän lailla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meille elämäksi.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10759" y="4149043"/>
            <a:ext cx="1379845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417:1</a:t>
            </a:r>
          </a:p>
        </p:txBody>
      </p:sp>
      <p:sp>
        <p:nvSpPr>
          <p:cNvPr id="4" name="Alaotsikko 1">
            <a:extLst>
              <a:ext uri="{FF2B5EF4-FFF2-40B4-BE49-F238E27FC236}">
                <a16:creationId xmlns:a16="http://schemas.microsoft.com/office/drawing/2014/main" id="{CFE965FD-7C7B-782E-4865-3781699B8D29}"/>
              </a:ext>
            </a:extLst>
          </p:cNvPr>
          <p:cNvSpPr txBox="1">
            <a:spLocks/>
          </p:cNvSpPr>
          <p:nvPr/>
        </p:nvSpPr>
        <p:spPr>
          <a:xfrm>
            <a:off x="1001396" y="702127"/>
            <a:ext cx="3679548" cy="3446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3200" i="1" dirty="0">
                <a:latin typeface="Gabriola" panose="04040605051002020D02" pitchFamily="82" charset="0"/>
              </a:rPr>
              <a:t>Nälkäisiä auttaisinko,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taittaisinko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leivästäni puolikkaan?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Jaksaisinko muserretun,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lannistetun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auttaa maasta nousemaan?</a:t>
            </a:r>
          </a:p>
        </p:txBody>
      </p:sp>
      <p:sp>
        <p:nvSpPr>
          <p:cNvPr id="5" name="Otsikko 2">
            <a:extLst>
              <a:ext uri="{FF2B5EF4-FFF2-40B4-BE49-F238E27FC236}">
                <a16:creationId xmlns:a16="http://schemas.microsoft.com/office/drawing/2014/main" id="{6EBC20F0-33E4-9B74-42BD-8F7C17CE75D8}"/>
              </a:ext>
            </a:extLst>
          </p:cNvPr>
          <p:cNvSpPr txBox="1">
            <a:spLocks/>
          </p:cNvSpPr>
          <p:nvPr/>
        </p:nvSpPr>
        <p:spPr>
          <a:xfrm>
            <a:off x="3301099" y="4149043"/>
            <a:ext cx="1379845" cy="5542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0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fi-FI" sz="3000">
                <a:latin typeface="Gabriola" panose="04040605051002020D02" pitchFamily="82" charset="0"/>
              </a:rPr>
              <a:t>Virsi 441:4</a:t>
            </a:r>
            <a:endParaRPr lang="fi-FI" sz="30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514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puu, ulko, henkilö&#10;&#10;Kuvaus luotu automaattisesti">
            <a:extLst>
              <a:ext uri="{FF2B5EF4-FFF2-40B4-BE49-F238E27FC236}">
                <a16:creationId xmlns:a16="http://schemas.microsoft.com/office/drawing/2014/main" id="{44E14E8B-D915-F3EF-0ADF-3F2F49F70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4149" y="0"/>
            <a:ext cx="3547851" cy="2933700"/>
          </a:xfrm>
          <a:gradFill flip="none" rotWithShape="1">
            <a:gsLst>
              <a:gs pos="0">
                <a:srgbClr val="117AA6">
                  <a:shade val="30000"/>
                  <a:satMod val="115000"/>
                </a:srgbClr>
              </a:gs>
              <a:gs pos="50000">
                <a:srgbClr val="117AA6">
                  <a:shade val="67500"/>
                  <a:satMod val="115000"/>
                </a:srgbClr>
              </a:gs>
              <a:gs pos="100000">
                <a:srgbClr val="117AA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>
            <a:normAutofit/>
          </a:bodyPr>
          <a:lstStyle/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Missä leipää murretaan,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köyhää lasta ruokitaan, 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Herra toimii päällä maan 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armossaan ja voimassaan.</a:t>
            </a:r>
          </a:p>
          <a:p>
            <a:pPr algn="r"/>
            <a:r>
              <a:rPr lang="fi-FI" sz="3200" dirty="0">
                <a:solidFill>
                  <a:schemeClr val="bg1"/>
                </a:solidFill>
                <a:latin typeface="Gabriola" panose="04040605051002020D02" pitchFamily="82" charset="0"/>
              </a:rPr>
              <a:t>Virsi 416:3</a:t>
            </a:r>
            <a:endParaRPr lang="fi-FI" sz="32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66F4EE47-1BF1-CC07-AD9F-620FF8B82C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-475" y="4730666"/>
            <a:ext cx="12192000" cy="24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382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8146" y="1625598"/>
            <a:ext cx="3831817" cy="2329543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Tee uskossa, toivossa työtä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ja leipäsi rauhassa syö.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Kun Herrasi armo on myötä,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niin murheetta </a:t>
            </a:r>
            <a:r>
              <a:rPr lang="fi-FI" sz="3200" i="1" dirty="0" err="1">
                <a:latin typeface="Gabriola" panose="04040605051002020D02" pitchFamily="82" charset="0"/>
              </a:rPr>
              <a:t>nukkuos</a:t>
            </a:r>
            <a:r>
              <a:rPr lang="fi-FI" sz="3200" i="1" dirty="0">
                <a:latin typeface="Gabriola" panose="04040605051002020D02" pitchFamily="82" charset="0"/>
              </a:rPr>
              <a:t> yö.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991" y="3900713"/>
            <a:ext cx="1553972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521:7a</a:t>
            </a:r>
          </a:p>
        </p:txBody>
      </p:sp>
      <p:sp>
        <p:nvSpPr>
          <p:cNvPr id="4" name="Alaotsikko 1">
            <a:extLst>
              <a:ext uri="{FF2B5EF4-FFF2-40B4-BE49-F238E27FC236}">
                <a16:creationId xmlns:a16="http://schemas.microsoft.com/office/drawing/2014/main" id="{AD82EE2E-AB6E-B958-628C-1D53C9C8A92B}"/>
              </a:ext>
            </a:extLst>
          </p:cNvPr>
          <p:cNvSpPr txBox="1">
            <a:spLocks/>
          </p:cNvSpPr>
          <p:nvPr/>
        </p:nvSpPr>
        <p:spPr>
          <a:xfrm>
            <a:off x="6682039" y="1625598"/>
            <a:ext cx="2917460" cy="2275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3200" i="1" dirty="0">
                <a:latin typeface="Gabriola" panose="04040605051002020D02" pitchFamily="82" charset="0"/>
              </a:rPr>
              <a:t>Taivaan isä meille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leivän lahjoittaa.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Vaaroissa hän suojaa,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pelon karkottaa.</a:t>
            </a:r>
          </a:p>
        </p:txBody>
      </p:sp>
      <p:sp>
        <p:nvSpPr>
          <p:cNvPr id="5" name="Otsikko 2">
            <a:extLst>
              <a:ext uri="{FF2B5EF4-FFF2-40B4-BE49-F238E27FC236}">
                <a16:creationId xmlns:a16="http://schemas.microsoft.com/office/drawing/2014/main" id="{734E3B0A-F2F6-CDD2-D14D-99819F18178A}"/>
              </a:ext>
            </a:extLst>
          </p:cNvPr>
          <p:cNvSpPr txBox="1">
            <a:spLocks/>
          </p:cNvSpPr>
          <p:nvPr/>
        </p:nvSpPr>
        <p:spPr>
          <a:xfrm>
            <a:off x="8219654" y="3811814"/>
            <a:ext cx="1379845" cy="5542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0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fi-FI" sz="3000" dirty="0">
                <a:latin typeface="Gabriola" panose="04040605051002020D02" pitchFamily="82" charset="0"/>
              </a:rPr>
              <a:t>Virsi 494:2</a:t>
            </a:r>
          </a:p>
        </p:txBody>
      </p:sp>
    </p:spTree>
    <p:extLst>
      <p:ext uri="{BB962C8B-B14F-4D97-AF65-F5344CB8AC3E}">
        <p14:creationId xmlns:p14="http://schemas.microsoft.com/office/powerpoint/2010/main" val="2876104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7DA3A24E-6809-DEE2-E8BA-25824E403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" y="0"/>
            <a:ext cx="13400637" cy="8921621"/>
          </a:xfrm>
          <a:prstGeom prst="rect">
            <a:avLst/>
          </a:prstGeom>
        </p:spPr>
      </p:pic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76" y="-17916"/>
            <a:ext cx="3233145" cy="4018416"/>
          </a:xfrm>
          <a:gradFill flip="none" rotWithShape="1">
            <a:gsLst>
              <a:gs pos="0">
                <a:srgbClr val="117AA6">
                  <a:shade val="30000"/>
                  <a:satMod val="115000"/>
                </a:srgbClr>
              </a:gs>
              <a:gs pos="50000">
                <a:srgbClr val="117AA6">
                  <a:shade val="67500"/>
                  <a:satMod val="115000"/>
                </a:srgbClr>
              </a:gs>
              <a:gs pos="100000">
                <a:srgbClr val="117AA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Rakkaalla läsnäolollasi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kirkasta päivä jokainen.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Pyhästä ehtoollisestasi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suo ilo ylimaallinen.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Leivässä saavu siinäkin,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jota me syömme arkisin.</a:t>
            </a:r>
          </a:p>
          <a:p>
            <a:pPr algn="l"/>
            <a:r>
              <a:rPr lang="fi-FI" sz="3200" dirty="0">
                <a:solidFill>
                  <a:schemeClr val="bg1"/>
                </a:solidFill>
                <a:latin typeface="Gabriola" panose="04040605051002020D02" pitchFamily="82" charset="0"/>
              </a:rPr>
              <a:t>Virsi 465:3</a:t>
            </a:r>
            <a:endParaRPr lang="fi-FI" sz="32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48747578-B045-3AF4-BC7D-5CA3CAF5F4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-475" y="4730666"/>
            <a:ext cx="12192000" cy="24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90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ulko, puu, ruoho, kenttä&#10;&#10;Kuvaus luotu automaattisesti">
            <a:extLst>
              <a:ext uri="{FF2B5EF4-FFF2-40B4-BE49-F238E27FC236}">
                <a16:creationId xmlns:a16="http://schemas.microsoft.com/office/drawing/2014/main" id="{D8C025CB-9363-5DAD-A95D-34CB004AD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5368" y="0"/>
            <a:ext cx="3486157" cy="5194300"/>
          </a:xfrm>
          <a:gradFill flip="none" rotWithShape="1">
            <a:gsLst>
              <a:gs pos="0">
                <a:srgbClr val="117AA6">
                  <a:shade val="30000"/>
                  <a:satMod val="115000"/>
                </a:srgbClr>
              </a:gs>
              <a:gs pos="50000">
                <a:srgbClr val="117AA6">
                  <a:shade val="67500"/>
                  <a:satMod val="115000"/>
                </a:srgbClr>
              </a:gs>
              <a:gs pos="100000">
                <a:srgbClr val="117AA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Hän maahan sateen heitti,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soi loistaa auringon, 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maan siunaukseen peitti, 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Hän Isä, luoja on. 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Se siunaus näin siirtyi 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peltoomme, </a:t>
            </a:r>
            <a:r>
              <a:rPr lang="fi-FI" sz="3200" i="1" dirty="0">
                <a:solidFill>
                  <a:srgbClr val="F0F0F0"/>
                </a:solidFill>
                <a:latin typeface="Gabriola" panose="04040605051002020D02" pitchFamily="82" charset="0"/>
              </a:rPr>
              <a:t>leipäämme</a:t>
            </a:r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,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ja Herran hyvyys piirtyi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 jokaiseen päiväämme.</a:t>
            </a:r>
          </a:p>
          <a:p>
            <a:pPr algn="l"/>
            <a:r>
              <a:rPr lang="fi-FI" sz="3200" dirty="0">
                <a:solidFill>
                  <a:schemeClr val="bg1"/>
                </a:solidFill>
                <a:latin typeface="Gabriola" panose="04040605051002020D02" pitchFamily="82" charset="0"/>
              </a:rPr>
              <a:t>Virsi 575:2</a:t>
            </a:r>
            <a:endParaRPr lang="fi-FI" sz="3200" i="1" dirty="0">
              <a:solidFill>
                <a:schemeClr val="bg1"/>
              </a:solidFill>
              <a:latin typeface="Gabriola" panose="04040605051002020D02" pitchFamily="82" charset="0"/>
            </a:endParaRPr>
          </a:p>
          <a:p>
            <a:pPr algn="l"/>
            <a:endParaRPr lang="fi-FI" sz="32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370C90DE-9C04-E343-6E06-7D1814D275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-475" y="4730666"/>
            <a:ext cx="12192000" cy="24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82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6C8B4C-9202-997C-A21E-363E53760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184" y="1422200"/>
            <a:ext cx="9051631" cy="1009915"/>
          </a:xfrm>
        </p:spPr>
        <p:txBody>
          <a:bodyPr>
            <a:normAutofit fontScale="90000"/>
          </a:bodyPr>
          <a:lstStyle/>
          <a:p>
            <a:r>
              <a:rPr lang="fi-FI" sz="6700" dirty="0">
                <a:latin typeface="Gabriola" panose="04040605051002020D02" pitchFamily="82" charset="0"/>
              </a:rPr>
              <a:t>Jokapäiväinen leipämme:</a:t>
            </a:r>
            <a:endParaRPr lang="fi-FI" dirty="0">
              <a:latin typeface="Gabriola" panose="04040605051002020D02" pitchFamily="82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6C74A8E0-E5A6-96FA-89E1-10FF87DD540E}"/>
              </a:ext>
            </a:extLst>
          </p:cNvPr>
          <p:cNvSpPr txBox="1">
            <a:spLocks/>
          </p:cNvSpPr>
          <p:nvPr/>
        </p:nvSpPr>
        <p:spPr>
          <a:xfrm>
            <a:off x="1570184" y="2597869"/>
            <a:ext cx="9051631" cy="8311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0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sz="4400" dirty="0">
                <a:latin typeface="Gabriola" panose="04040605051002020D02" pitchFamily="82" charset="0"/>
              </a:rPr>
              <a:t>Jumalan läsnäolo, siunaus ja rukous</a:t>
            </a:r>
            <a:endParaRPr lang="fi-FI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1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6C74A8E0-E5A6-96FA-89E1-10FF87DD540E}"/>
              </a:ext>
            </a:extLst>
          </p:cNvPr>
          <p:cNvSpPr txBox="1">
            <a:spLocks/>
          </p:cNvSpPr>
          <p:nvPr/>
        </p:nvSpPr>
        <p:spPr>
          <a:xfrm>
            <a:off x="1955307" y="2286000"/>
            <a:ext cx="8281386" cy="14913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0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i-FI" sz="3200" dirty="0">
                <a:latin typeface="Gabriola" panose="04040605051002020D02" pitchFamily="82" charset="0"/>
              </a:rPr>
              <a:t>Lisää Raamatun leivän moninaisia makuja ja käyttötarkoituksia </a:t>
            </a:r>
          </a:p>
          <a:p>
            <a:r>
              <a:rPr lang="fi-FI" sz="3200" dirty="0">
                <a:latin typeface="Gabriola" panose="04040605051002020D02" pitchFamily="82" charset="0"/>
              </a:rPr>
              <a:t>löytyy rovasti Pekka </a:t>
            </a:r>
            <a:r>
              <a:rPr lang="fi-FI" sz="3200" dirty="0" err="1">
                <a:latin typeface="Gabriola" panose="04040605051002020D02" pitchFamily="82" charset="0"/>
              </a:rPr>
              <a:t>Harnen</a:t>
            </a:r>
            <a:r>
              <a:rPr lang="fi-FI" sz="3200" dirty="0">
                <a:latin typeface="Gabriola" panose="04040605051002020D02" pitchFamily="82" charset="0"/>
              </a:rPr>
              <a:t> teoksesta </a:t>
            </a:r>
            <a:r>
              <a:rPr lang="fi-FI" sz="3200" i="1" dirty="0">
                <a:latin typeface="Gabriola" panose="04040605051002020D02" pitchFamily="82" charset="0"/>
              </a:rPr>
              <a:t>Murrettua leipää </a:t>
            </a:r>
          </a:p>
          <a:p>
            <a:r>
              <a:rPr lang="fi-FI" sz="3200" dirty="0">
                <a:latin typeface="Gabriola" panose="04040605051002020D02" pitchFamily="82" charset="0"/>
              </a:rPr>
              <a:t>(Suomen Lähetysseura 2006)</a:t>
            </a:r>
          </a:p>
        </p:txBody>
      </p:sp>
    </p:spTree>
    <p:extLst>
      <p:ext uri="{BB962C8B-B14F-4D97-AF65-F5344CB8AC3E}">
        <p14:creationId xmlns:p14="http://schemas.microsoft.com/office/powerpoint/2010/main" val="308545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C66CB21-53C0-D442-CD72-200E1F6099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2006" y="2226771"/>
            <a:ext cx="7301552" cy="2713718"/>
          </a:xfrm>
          <a:effectLst/>
        </p:spPr>
        <p:txBody>
          <a:bodyPr>
            <a:noAutofit/>
          </a:bodyPr>
          <a:lstStyle/>
          <a:p>
            <a:r>
              <a:rPr lang="fi-FI" sz="4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jotta maailma olisi oikeudenmukaisempi, valoisampi ja lempeämpi</a:t>
            </a:r>
            <a:endParaRPr lang="fi-FI" sz="4400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F5D1C075-D6F7-25DC-430B-21DC896AF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5150" y="859811"/>
            <a:ext cx="8591589" cy="1310185"/>
          </a:xfrm>
          <a:effectLst/>
        </p:spPr>
        <p:txBody>
          <a:bodyPr>
            <a:noAutofit/>
          </a:bodyPr>
          <a:lstStyle/>
          <a:p>
            <a:r>
              <a:rPr lang="fi-FI" sz="6600" dirty="0">
                <a:latin typeface="Calibri" panose="020F0502020204030204" pitchFamily="34" charset="0"/>
                <a:cs typeface="Calibri" panose="020F0502020204030204" pitchFamily="34" charset="0"/>
              </a:rPr>
              <a:t>TASAUS,</a:t>
            </a:r>
          </a:p>
        </p:txBody>
      </p:sp>
    </p:spTree>
    <p:extLst>
      <p:ext uri="{BB962C8B-B14F-4D97-AF65-F5344CB8AC3E}">
        <p14:creationId xmlns:p14="http://schemas.microsoft.com/office/powerpoint/2010/main" val="1967443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4403" y="1414973"/>
            <a:ext cx="7643194" cy="3320311"/>
          </a:xfrm>
        </p:spPr>
        <p:txBody>
          <a:bodyPr>
            <a:normAutofit/>
          </a:bodyPr>
          <a:lstStyle/>
          <a:p>
            <a:pPr algn="l"/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Virsiä voi laulaa arjen ja juhlan hetkissä, </a:t>
            </a:r>
          </a:p>
          <a:p>
            <a:pPr algn="l"/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niin omassa rukoushetkessä kuin yhdessä muiden kanssa:</a:t>
            </a:r>
          </a:p>
          <a:p>
            <a:pPr algn="l"/>
            <a:endParaRPr lang="fi-FI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Raamattupiirit, lähetyspiirit, aikuisten kokoontumiset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Jumalanpalvelukset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Lasten kerhot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Nuortenillat, isoskoulutus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Leirit, retket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427" y="614963"/>
            <a:ext cx="9151146" cy="658666"/>
          </a:xfrm>
        </p:spPr>
        <p:txBody>
          <a:bodyPr>
            <a:normAutofit/>
          </a:bodyPr>
          <a:lstStyle/>
          <a:p>
            <a:r>
              <a:rPr lang="fi-FI" dirty="0"/>
              <a:t>Virret</a:t>
            </a:r>
          </a:p>
        </p:txBody>
      </p:sp>
    </p:spTree>
    <p:extLst>
      <p:ext uri="{BB962C8B-B14F-4D97-AF65-F5344CB8AC3E}">
        <p14:creationId xmlns:p14="http://schemas.microsoft.com/office/powerpoint/2010/main" val="3644073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group of flowers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82365F0D-E8D7-B1B4-7223-FA5D510E9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7" y="-710077"/>
            <a:ext cx="12192000" cy="7635712"/>
          </a:xfrm>
          <a:prstGeom prst="rect">
            <a:avLst/>
          </a:prstGeom>
        </p:spPr>
      </p:pic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59498" y="0"/>
            <a:ext cx="3532502" cy="5181600"/>
          </a:xfrm>
          <a:gradFill flip="none" rotWithShape="1">
            <a:gsLst>
              <a:gs pos="0">
                <a:srgbClr val="117AA6">
                  <a:shade val="30000"/>
                  <a:satMod val="115000"/>
                </a:srgbClr>
              </a:gs>
              <a:gs pos="50000">
                <a:srgbClr val="117AA6">
                  <a:shade val="67500"/>
                  <a:satMod val="115000"/>
                </a:srgbClr>
              </a:gs>
              <a:gs pos="100000">
                <a:srgbClr val="117AA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Käskit meidät maailmaasi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viljellä ja varjella,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työhön tähän antamaasi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anna meidän taipua.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Kiittäen suo antejasi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meidän täällä nauttia,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oikein käyttää lahjojasi.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Kuule meitä, Jumala.</a:t>
            </a:r>
          </a:p>
          <a:p>
            <a:pPr algn="r"/>
            <a:r>
              <a:rPr lang="fi-FI" sz="3200" dirty="0">
                <a:solidFill>
                  <a:schemeClr val="bg1"/>
                </a:solidFill>
                <a:latin typeface="Gabriola" panose="04040605051002020D02" pitchFamily="82" charset="0"/>
              </a:rPr>
              <a:t>Virsi 391:9</a:t>
            </a:r>
            <a:endParaRPr lang="fi-FI" sz="32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B34EA31-8EDE-BF11-B11D-1BF84647FC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4487" y="4778282"/>
            <a:ext cx="12187513" cy="24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63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8661" y="1219201"/>
            <a:ext cx="4154678" cy="3461657"/>
          </a:xfrm>
        </p:spPr>
        <p:txBody>
          <a:bodyPr>
            <a:norm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Myös toisiin kristittyihin liittää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yhteinen leipä meidätkin.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Ruumiisi jäseninä kiittää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sinua saamme, armoisin.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Nyt yksi leipä meille suodaan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ja henki yksi meihin luodaan.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6718" y="4680858"/>
            <a:ext cx="1396621" cy="554235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220:5</a:t>
            </a:r>
          </a:p>
        </p:txBody>
      </p:sp>
    </p:spTree>
    <p:extLst>
      <p:ext uri="{BB962C8B-B14F-4D97-AF65-F5344CB8AC3E}">
        <p14:creationId xmlns:p14="http://schemas.microsoft.com/office/powerpoint/2010/main" val="2522186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 group of people preparing food&#10;&#10;Description automatically generated with medium confidence">
            <a:extLst>
              <a:ext uri="{FF2B5EF4-FFF2-40B4-BE49-F238E27FC236}">
                <a16:creationId xmlns:a16="http://schemas.microsoft.com/office/drawing/2014/main" id="{61B24394-5CD0-7803-5EBD-9B5E2D455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0"/>
            <a:ext cx="2641655" cy="4038600"/>
          </a:xfrm>
          <a:gradFill flip="none" rotWithShape="1">
            <a:gsLst>
              <a:gs pos="0">
                <a:srgbClr val="117AA6">
                  <a:shade val="30000"/>
                  <a:satMod val="115000"/>
                </a:srgbClr>
              </a:gs>
              <a:gs pos="50000">
                <a:srgbClr val="117AA6">
                  <a:shade val="67500"/>
                  <a:satMod val="115000"/>
                </a:srgbClr>
              </a:gs>
              <a:gs pos="100000">
                <a:srgbClr val="117AA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Nyt keskenänne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myös leipä jakakaa, 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ihminen ihmiseltä 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Jumalan lahjat saa. 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Siis keskenänne 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myös leipä jakakaa.</a:t>
            </a:r>
          </a:p>
          <a:p>
            <a:pPr algn="l"/>
            <a:r>
              <a:rPr lang="fi-FI" sz="3200" dirty="0">
                <a:solidFill>
                  <a:schemeClr val="bg1"/>
                </a:solidFill>
                <a:latin typeface="Gabriola" panose="04040605051002020D02" pitchFamily="82" charset="0"/>
              </a:rPr>
              <a:t>Virsi 12:5</a:t>
            </a:r>
            <a:endParaRPr lang="fi-FI" sz="32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2063764-5A6A-C271-63CE-B71E371281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0" y="4711034"/>
            <a:ext cx="12192000" cy="24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85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6973" y="511629"/>
            <a:ext cx="3238053" cy="4147457"/>
          </a:xfrm>
        </p:spPr>
        <p:txBody>
          <a:bodyPr>
            <a:normAutofit lnSpcReduction="10000"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Maan sato elon aikaan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pelloilta korjataan,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ja jyvät yhteen liittyy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kun leipä leivotaan.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Näin, Herra, yhteen liitä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sydämet kaikkien.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Luo kirkkoon yksi sielu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ja rauha taivainen.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7550" y="4659086"/>
            <a:ext cx="1317476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231:1</a:t>
            </a:r>
          </a:p>
        </p:txBody>
      </p:sp>
    </p:spTree>
    <p:extLst>
      <p:ext uri="{BB962C8B-B14F-4D97-AF65-F5344CB8AC3E}">
        <p14:creationId xmlns:p14="http://schemas.microsoft.com/office/powerpoint/2010/main" val="1224382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henkilö, henkilöt, useat, väkijoukko&#10;&#10;Kuvaus luotu automaattisesti">
            <a:extLst>
              <a:ext uri="{FF2B5EF4-FFF2-40B4-BE49-F238E27FC236}">
                <a16:creationId xmlns:a16="http://schemas.microsoft.com/office/drawing/2014/main" id="{9E9D91C3-E297-8743-5ABF-636228C8E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69681"/>
            <a:ext cx="12191524" cy="8127682"/>
          </a:xfrm>
          <a:prstGeom prst="rect">
            <a:avLst/>
          </a:prstGeom>
        </p:spPr>
      </p:pic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75" y="0"/>
            <a:ext cx="3809525" cy="2145250"/>
          </a:xfrm>
          <a:gradFill flip="none" rotWithShape="1">
            <a:gsLst>
              <a:gs pos="0">
                <a:srgbClr val="117AA6">
                  <a:shade val="30000"/>
                  <a:satMod val="115000"/>
                </a:srgbClr>
              </a:gs>
              <a:gs pos="50000">
                <a:srgbClr val="117AA6">
                  <a:shade val="67500"/>
                  <a:satMod val="115000"/>
                </a:srgbClr>
              </a:gs>
              <a:gs pos="100000">
                <a:srgbClr val="117AA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Kaikki katsovat sinua, Herra,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sillä sinä annat meille ruokamme ajallaan.</a:t>
            </a:r>
          </a:p>
          <a:p>
            <a:pPr algn="r"/>
            <a:r>
              <a:rPr lang="fi-FI" sz="3200" dirty="0">
                <a:solidFill>
                  <a:schemeClr val="bg1"/>
                </a:solidFill>
                <a:latin typeface="Gabriola" panose="04040605051002020D02" pitchFamily="82" charset="0"/>
              </a:rPr>
              <a:t>Virsi 473:1a</a:t>
            </a:r>
            <a:endParaRPr lang="fi-FI" sz="32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48747578-B045-3AF4-BC7D-5CA3CAF5F4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-475" y="4730666"/>
            <a:ext cx="12192000" cy="24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79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aivas, ulko, lentävä, taso&#10;&#10;Kuvaus luotu automaattisesti">
            <a:extLst>
              <a:ext uri="{FF2B5EF4-FFF2-40B4-BE49-F238E27FC236}">
                <a16:creationId xmlns:a16="http://schemas.microsoft.com/office/drawing/2014/main" id="{51AB0A91-931A-AF3F-03AA-FF65E5B05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66746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B794F3E0-4A7F-F8DE-AACB-1A9B6D707B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0" y="4707761"/>
            <a:ext cx="12192000" cy="2494802"/>
          </a:xfrm>
          <a:prstGeom prst="rect">
            <a:avLst/>
          </a:prstGeom>
        </p:spPr>
      </p:pic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45828" y="3824038"/>
            <a:ext cx="4946171" cy="2308920"/>
          </a:xfrm>
          <a:gradFill flip="none" rotWithShape="1">
            <a:gsLst>
              <a:gs pos="0">
                <a:srgbClr val="117AA6">
                  <a:shade val="30000"/>
                  <a:satMod val="115000"/>
                </a:srgbClr>
              </a:gs>
              <a:gs pos="50000">
                <a:srgbClr val="117AA6">
                  <a:shade val="67500"/>
                  <a:satMod val="115000"/>
                </a:srgbClr>
              </a:gs>
              <a:gs pos="100000">
                <a:srgbClr val="117AA6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Leipää taivaasta tuot,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meille itsesi annat.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Sanasta elämän voimaa jaat,</a:t>
            </a:r>
          </a:p>
          <a:p>
            <a:pPr algn="l"/>
            <a:r>
              <a:rPr lang="fi-FI" sz="3200" i="1" dirty="0">
                <a:solidFill>
                  <a:schemeClr val="bg1"/>
                </a:solidFill>
                <a:latin typeface="Gabriola" panose="04040605051002020D02" pitchFamily="82" charset="0"/>
              </a:rPr>
              <a:t>halki kuoleman kannat.        </a:t>
            </a:r>
            <a:r>
              <a:rPr lang="fi-FI" sz="3200" dirty="0">
                <a:solidFill>
                  <a:schemeClr val="bg1"/>
                </a:solidFill>
                <a:latin typeface="Gabriola" panose="04040605051002020D02" pitchFamily="82" charset="0"/>
              </a:rPr>
              <a:t>Virsi 59:2</a:t>
            </a:r>
            <a:endParaRPr lang="fi-FI" sz="3200" i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019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C9CF11D9-B5E9-F9AE-5832-DEC62F9B5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2647" y="1381338"/>
            <a:ext cx="3472971" cy="2308920"/>
          </a:xfrm>
        </p:spPr>
        <p:txBody>
          <a:bodyPr>
            <a:noAutofit/>
          </a:bodyPr>
          <a:lstStyle/>
          <a:p>
            <a:pPr algn="l"/>
            <a:r>
              <a:rPr lang="fi-FI" sz="3200" i="1" dirty="0">
                <a:latin typeface="Gabriola" panose="04040605051002020D02" pitchFamily="82" charset="0"/>
              </a:rPr>
              <a:t>Sanan valon anna paistaa,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kaikki kansat tavoittaa,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että kaukaisinkin maistaa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armon uutisleipää saa.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A9708A1-B017-9168-5338-4A07331D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2858" y="3689324"/>
            <a:ext cx="1292759" cy="554236"/>
          </a:xfrm>
        </p:spPr>
        <p:txBody>
          <a:bodyPr>
            <a:normAutofit/>
          </a:bodyPr>
          <a:lstStyle/>
          <a:p>
            <a:pPr algn="l"/>
            <a:r>
              <a:rPr lang="fi-FI" sz="3000" dirty="0">
                <a:latin typeface="Gabriola" panose="04040605051002020D02" pitchFamily="82" charset="0"/>
              </a:rPr>
              <a:t>Virsi 46:6</a:t>
            </a:r>
          </a:p>
        </p:txBody>
      </p:sp>
      <p:sp>
        <p:nvSpPr>
          <p:cNvPr id="4" name="Alaotsikko 1">
            <a:extLst>
              <a:ext uri="{FF2B5EF4-FFF2-40B4-BE49-F238E27FC236}">
                <a16:creationId xmlns:a16="http://schemas.microsoft.com/office/drawing/2014/main" id="{6795D390-B012-8588-1F65-FB44039E26AB}"/>
              </a:ext>
            </a:extLst>
          </p:cNvPr>
          <p:cNvSpPr txBox="1">
            <a:spLocks/>
          </p:cNvSpPr>
          <p:nvPr/>
        </p:nvSpPr>
        <p:spPr>
          <a:xfrm>
            <a:off x="6796384" y="1381339"/>
            <a:ext cx="3418542" cy="2308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3200" i="1" dirty="0">
                <a:latin typeface="Gabriola" panose="04040605051002020D02" pitchFamily="82" charset="0"/>
              </a:rPr>
              <a:t>Leipää merien taa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eikö kaikille yllä?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Kristityt, Isämme leivästä</a:t>
            </a:r>
          </a:p>
          <a:p>
            <a:pPr algn="l"/>
            <a:r>
              <a:rPr lang="fi-FI" sz="3200" i="1" dirty="0">
                <a:latin typeface="Gabriola" panose="04040605051002020D02" pitchFamily="82" charset="0"/>
              </a:rPr>
              <a:t>heille riittäisi kyllä!</a:t>
            </a:r>
          </a:p>
        </p:txBody>
      </p:sp>
      <p:sp>
        <p:nvSpPr>
          <p:cNvPr id="5" name="Otsikko 2">
            <a:extLst>
              <a:ext uri="{FF2B5EF4-FFF2-40B4-BE49-F238E27FC236}">
                <a16:creationId xmlns:a16="http://schemas.microsoft.com/office/drawing/2014/main" id="{DFC68E7E-4DF1-5065-E2C0-E766608E1A70}"/>
              </a:ext>
            </a:extLst>
          </p:cNvPr>
          <p:cNvSpPr txBox="1">
            <a:spLocks/>
          </p:cNvSpPr>
          <p:nvPr/>
        </p:nvSpPr>
        <p:spPr>
          <a:xfrm>
            <a:off x="8922167" y="3689324"/>
            <a:ext cx="1292759" cy="5542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i-FI" sz="40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fi-FI" sz="3000" dirty="0">
                <a:latin typeface="Gabriola" panose="04040605051002020D02" pitchFamily="82" charset="0"/>
              </a:rPr>
              <a:t>Virsi 59:4</a:t>
            </a:r>
          </a:p>
        </p:txBody>
      </p:sp>
    </p:spTree>
    <p:extLst>
      <p:ext uri="{BB962C8B-B14F-4D97-AF65-F5344CB8AC3E}">
        <p14:creationId xmlns:p14="http://schemas.microsoft.com/office/powerpoint/2010/main" val="14040742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ema">
  <a:themeElements>
    <a:clrScheme name="Suomen Lähetysseura">
      <a:dk1>
        <a:srgbClr val="0C0C0C"/>
      </a:dk1>
      <a:lt1>
        <a:srgbClr val="FFFFFF"/>
      </a:lt1>
      <a:dk2>
        <a:srgbClr val="F53246"/>
      </a:dk2>
      <a:lt2>
        <a:srgbClr val="E7E6E6"/>
      </a:lt2>
      <a:accent1>
        <a:srgbClr val="F53246"/>
      </a:accent1>
      <a:accent2>
        <a:srgbClr val="90397B"/>
      </a:accent2>
      <a:accent3>
        <a:srgbClr val="1179A6"/>
      </a:accent3>
      <a:accent4>
        <a:srgbClr val="93CB81"/>
      </a:accent4>
      <a:accent5>
        <a:srgbClr val="F3DF0E"/>
      </a:accent5>
      <a:accent6>
        <a:srgbClr val="FBAFB6"/>
      </a:accent6>
      <a:hlink>
        <a:srgbClr val="0C5272"/>
      </a:hlink>
      <a:folHlink>
        <a:srgbClr val="FBAFB6"/>
      </a:folHlink>
    </a:clrScheme>
    <a:fontScheme name="Mukautettu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ähetysseura_16-9_FIN_malli" id="{96B25E20-5BB7-4816-A895-B7AD00EE9CEC}" vid="{882246F9-928B-42F2-A3E3-31DC8D9B27D3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1465</TotalTime>
  <Words>650</Words>
  <Application>Microsoft Office PowerPoint</Application>
  <PresentationFormat>Laajakuva</PresentationFormat>
  <Paragraphs>150</Paragraphs>
  <Slides>19</Slides>
  <Notes>10</Notes>
  <HiddenSlides>0</HiddenSlides>
  <MMClips>0</MMClips>
  <ScaleCrop>false</ScaleCrop>
  <HeadingPairs>
    <vt:vector size="8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5" baseType="lpstr">
      <vt:lpstr>-apple-system</vt:lpstr>
      <vt:lpstr>Arial</vt:lpstr>
      <vt:lpstr>Calibri</vt:lpstr>
      <vt:lpstr>Gabriola</vt:lpstr>
      <vt:lpstr>Office-teema</vt:lpstr>
      <vt:lpstr>think-cell Slide</vt:lpstr>
      <vt:lpstr>Yhteinen leipämme - virret kuvilla</vt:lpstr>
      <vt:lpstr>Virret</vt:lpstr>
      <vt:lpstr>PowerPoint-esitys</vt:lpstr>
      <vt:lpstr>Virsi 220:5</vt:lpstr>
      <vt:lpstr>PowerPoint-esitys</vt:lpstr>
      <vt:lpstr>Virsi 231:1</vt:lpstr>
      <vt:lpstr>PowerPoint-esitys</vt:lpstr>
      <vt:lpstr>PowerPoint-esitys</vt:lpstr>
      <vt:lpstr>Virsi 46:6</vt:lpstr>
      <vt:lpstr>PowerPoint-esitys</vt:lpstr>
      <vt:lpstr>PowerPoint-esitys</vt:lpstr>
      <vt:lpstr>Virsi 417:1</vt:lpstr>
      <vt:lpstr>PowerPoint-esitys</vt:lpstr>
      <vt:lpstr>Virsi 521:7a</vt:lpstr>
      <vt:lpstr>PowerPoint-esitys</vt:lpstr>
      <vt:lpstr>PowerPoint-esitys</vt:lpstr>
      <vt:lpstr>Jokapäiväinen leipämme:</vt:lpstr>
      <vt:lpstr>PowerPoint-esitys</vt:lpstr>
      <vt:lpstr>TASAUS,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Peltonen Anna</dc:creator>
  <cp:lastModifiedBy>Honkanen Nina</cp:lastModifiedBy>
  <cp:revision>177</cp:revision>
  <dcterms:created xsi:type="dcterms:W3CDTF">2021-03-29T12:00:14Z</dcterms:created>
  <dcterms:modified xsi:type="dcterms:W3CDTF">2025-03-20T07:58:37Z</dcterms:modified>
</cp:coreProperties>
</file>