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9" r:id="rId2"/>
    <p:sldId id="290" r:id="rId3"/>
    <p:sldId id="282" r:id="rId4"/>
    <p:sldId id="292" r:id="rId5"/>
    <p:sldId id="293" r:id="rId6"/>
    <p:sldId id="280" r:id="rId7"/>
    <p:sldId id="272" r:id="rId8"/>
    <p:sldId id="276" r:id="rId9"/>
    <p:sldId id="269" r:id="rId10"/>
    <p:sldId id="264" r:id="rId11"/>
    <p:sldId id="291" r:id="rId12"/>
    <p:sldId id="257" r:id="rId13"/>
  </p:sldIdLst>
  <p:sldSz cx="12192000" cy="6858000"/>
  <p:notesSz cx="6858000" cy="9144000"/>
  <p:custDataLst>
    <p:tags r:id="rId16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AA6"/>
    <a:srgbClr val="F53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3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40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04B9EBC-5D97-42BF-B6EB-8E1B9C437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AE2037F-A1E2-4CCA-8629-3BDB2B3C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03F91-E352-4BC0-865E-00C4B778E8F4}" type="datetimeFigureOut">
              <a:rPr lang="fi-FI" smtClean="0"/>
              <a:t>20.3.2025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14A672F-4E2F-4FD9-84E6-5C27D7492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937CE8-A32E-40B1-B45D-D4F2F4E54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7C6AB-2EC7-448B-8841-68F14F136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985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1401-98B2-4A2C-809B-B877EE2C7168}" type="datetimeFigureOut">
              <a:rPr lang="fi-FI" smtClean="0"/>
              <a:t>20.3.2025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9FF8-BAB1-4496-B899-A3D3A047A0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980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Kuva: Suomen Lähetysseura /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Prajwaal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Maharjan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. Kuvateksti: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Guyanu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Maya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Basnet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malar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rismjöl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,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som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bland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annat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används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till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nepalesiska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kringlor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.</a:t>
            </a:r>
            <a:endParaRPr lang="fi-FI" dirty="0"/>
          </a:p>
          <a:p>
            <a:endParaRPr lang="fi-FI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717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Upu Leppänen; </a:t>
            </a:r>
            <a:r>
              <a:rPr lang="fi-FI" dirty="0" err="1"/>
              <a:t>Tasaus_leipäpussin_ompelu_Upu</a:t>
            </a:r>
            <a:r>
              <a:rPr lang="fi-FI" dirty="0"/>
              <a:t> Leppänen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594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23.jpe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4.jpe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8.jpe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30.jpe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31.jpe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634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FAD4-1674-4CF2-B45B-8A6AE3267E70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DB8E5AD2-AC49-41BF-8E8E-B9E708CF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2570" y="1825625"/>
            <a:ext cx="435684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2673EF-6749-45FF-934F-521AB8AF8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23099" y="1825625"/>
            <a:ext cx="435684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44CFA57-DA64-4D38-8D84-371526158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EA4B8D27-0B6D-4D93-BEA3-C8D021A54D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13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960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56E71187-36AE-484F-BB17-5AEC7FEC5F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43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97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F0B70832-C857-4352-9AB3-07B0CEC30C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5987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4593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69DB39D1-E9DE-4768-B8E5-E053B3D952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4807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3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 descr="Kuva, joka sisältää kohteen projektori&#10;&#10;Kuvaus luotu automaattisesti">
            <a:extLst>
              <a:ext uri="{FF2B5EF4-FFF2-40B4-BE49-F238E27FC236}">
                <a16:creationId xmlns:a16="http://schemas.microsoft.com/office/drawing/2014/main" id="{1F6A6F5A-2B5A-4C9F-8B1D-C8C1B4F6F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8799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627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7D072600-72AA-43DA-A6A5-4467A400B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694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1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971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9458-F8AF-497E-9F81-AD036D03DEDB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044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5751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9661-B6A2-4FCB-BD74-92B50AB3778C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E89924-14C9-4296-ABC7-EBBCD552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15A44A2E-E5B2-4E04-80E5-5944B427B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7655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290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A64F9AF8-C832-478A-829F-2E210CB7E8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AAD7-C136-4D1E-AF2E-19C7BA22B24F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9210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2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13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27A65451-5E9A-4362-B56B-472B5EC62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7017-FB81-4058-9ED0-07FC92AC8426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42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55DA76B5-D7F4-A810-3D21-836E92107A21}"/>
              </a:ext>
            </a:extLst>
          </p:cNvPr>
          <p:cNvSpPr/>
          <p:nvPr userDrawn="1"/>
        </p:nvSpPr>
        <p:spPr>
          <a:xfrm>
            <a:off x="0" y="-2"/>
            <a:ext cx="12192002" cy="6912593"/>
          </a:xfrm>
          <a:prstGeom prst="rect">
            <a:avLst/>
          </a:prstGeom>
          <a:solidFill>
            <a:srgbClr val="117A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6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731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>
            <a:extLst>
              <a:ext uri="{FF2B5EF4-FFF2-40B4-BE49-F238E27FC236}">
                <a16:creationId xmlns:a16="http://schemas.microsoft.com/office/drawing/2014/main" id="{BC0B16E9-3EA2-4500-8BB5-B551C52756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43D5-4913-4B12-8F1A-D77C9E7C9514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53A0229-BAFC-4889-A089-6AEF35F3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6350BE49-FFA0-4D9E-B58E-CD5AA20BE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0235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9361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0B3FA059-4826-40F7-A69B-9938401E2E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A3C4-84FB-423B-A833-1DD13600A864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42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3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587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7FDD56A1-7DDE-49A6-9567-FDDE69B065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B70B-7C2E-4009-96C2-C9329400CE93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746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202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259B10F8-B6DC-4B68-998C-8044E40EB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408-7E6A-4561-A965-EDE232A4655D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4699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167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C9CF7A8C-CE21-4C7A-A00A-F77810DA90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925B-DA76-45EB-B569-214FB920AC23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4995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4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9787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7376913-E50E-4387-9E96-C5E04E43BF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A492-0714-4886-B211-87CBBA09BAA6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792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4042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129CBB7-CA95-4DB5-BA28-C36DB59D89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BCB3-DE3E-4E88-A776-8A852B77D7ED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2423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3612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2D9143B0-048A-4677-98A2-9C8E5C0077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6563-8E94-456C-AB1A-BC730F03108B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069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5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9558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945E664-5DB1-4537-B836-CD53F16D6C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5EB4-BFD9-4BD5-B3DE-197159AF66A2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7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029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9FCF73B0-126B-453B-9EA7-F5AB6B423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5808-44CB-4246-A8C2-12D8E3391149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89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einä, seisominen, sininen&#10;&#10;Kuvaus luotu automaattisesti">
            <a:extLst>
              <a:ext uri="{FF2B5EF4-FFF2-40B4-BE49-F238E27FC236}">
                <a16:creationId xmlns:a16="http://schemas.microsoft.com/office/drawing/2014/main" id="{80D85BD0-2F8F-4762-B2DB-FA172DDF2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0244" y="3802314"/>
            <a:ext cx="3993137" cy="161364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258" y="1328057"/>
            <a:ext cx="4577123" cy="2034348"/>
          </a:xfrm>
        </p:spPr>
        <p:txBody>
          <a:bodyPr vert="horz" anchor="b">
            <a:normAutofit/>
          </a:bodyPr>
          <a:lstStyle>
            <a:lvl1pPr algn="r">
              <a:defRPr sz="4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179E9D39-75CF-430E-A0F1-7DEE53DD25E3}"/>
              </a:ext>
            </a:extLst>
          </p:cNvPr>
          <p:cNvCxnSpPr>
            <a:cxnSpLocks/>
          </p:cNvCxnSpPr>
          <p:nvPr userDrawn="1"/>
        </p:nvCxnSpPr>
        <p:spPr>
          <a:xfrm>
            <a:off x="9091101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163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0163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1B3519DA-7254-4EAF-94F9-707A11087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B7124-2A20-4688-9892-F5411985B26C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8866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osto/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298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AC71C887-6855-4E89-A710-FEA8506D6D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</p:spTree>
    <p:extLst>
      <p:ext uri="{BB962C8B-B14F-4D97-AF65-F5344CB8AC3E}">
        <p14:creationId xmlns:p14="http://schemas.microsoft.com/office/powerpoint/2010/main" val="1728379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818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C1413E65-1FC2-4106-AEF1-A00456FD8D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6E2ED78-3D5B-473F-BCF0-111548C534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6D2A48F-A03B-4638-8B46-A1FCCA31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0447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767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716E8CF5-015C-4FD3-8BB0-502BF8975E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4A029B14-B9A6-465C-AEAD-B0E93AB26C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F60A3C-77A3-4EFA-AFCA-36D7D3850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4240174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202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1AE60BC4-2E88-4DC5-BEA2-177F4586E0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73D34D3-FF24-4809-8B1B-CCA9358AD9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C729F224-95F0-4AA3-BC77-5EB1336B0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158576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7324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07BD73EF-DFB1-4164-B80E-F01AD87721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FF7D5B88-F627-46DD-8F5F-B0121EC065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B051EC7-E656-4E75-891D-E9117789F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137569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19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64BDFE0-23FD-4FB9-868E-275C440A97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1" y="2349000"/>
            <a:ext cx="24893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6545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59D9A4-6AF6-4C23-A391-60D757A78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22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526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2D5528BD-CFA5-4BDD-A809-8999A6D97C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861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henkilö, ulko, poika, nuori&#10;&#10;Kuvaus luotu automaattisesti">
            <a:extLst>
              <a:ext uri="{FF2B5EF4-FFF2-40B4-BE49-F238E27FC236}">
                <a16:creationId xmlns:a16="http://schemas.microsoft.com/office/drawing/2014/main" id="{D3579580-2FD9-4929-825A-30B349E6A5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406178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711387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9D21BD7C-487C-4713-A7A3-47CD927F5D03}"/>
              </a:ext>
            </a:extLst>
          </p:cNvPr>
          <p:cNvCxnSpPr>
            <a:cxnSpLocks/>
          </p:cNvCxnSpPr>
          <p:nvPr userDrawn="1"/>
        </p:nvCxnSpPr>
        <p:spPr>
          <a:xfrm>
            <a:off x="672576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32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8189FA21-91AF-4438-A231-043FFBDF0A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682802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988011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245E15B8-9654-43AE-AC81-8C1D900AD564}"/>
              </a:ext>
            </a:extLst>
          </p:cNvPr>
          <p:cNvCxnSpPr>
            <a:cxnSpLocks/>
          </p:cNvCxnSpPr>
          <p:nvPr userDrawn="1"/>
        </p:nvCxnSpPr>
        <p:spPr>
          <a:xfrm>
            <a:off x="672576" y="3853956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8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1041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B7054C96-6274-4344-8F1C-9D8B3F9EBD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1089"/>
            <a:ext cx="9144000" cy="2387600"/>
          </a:xfrm>
        </p:spPr>
        <p:txBody>
          <a:bodyPr vert="horz"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95267"/>
            <a:ext cx="9144000" cy="156659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E4DA1EC6-FD96-4315-9EBD-2928B8B679DF}"/>
              </a:ext>
            </a:extLst>
          </p:cNvPr>
          <p:cNvCxnSpPr>
            <a:cxnSpLocks/>
          </p:cNvCxnSpPr>
          <p:nvPr userDrawn="1"/>
        </p:nvCxnSpPr>
        <p:spPr>
          <a:xfrm>
            <a:off x="4898211" y="4194149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3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83BC1A8A-A3C3-4DC4-A71B-238228D24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4759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83BC1A8A-A3C3-4DC4-A71B-238228D24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13994B2C-6ECC-4E39-B141-20CC0B17B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F7BCA4F-9062-4B46-9FA2-755EDD85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68" y="1830722"/>
            <a:ext cx="5018363" cy="1642460"/>
          </a:xfrm>
        </p:spPr>
        <p:txBody>
          <a:bodyPr vert="horz" anchor="b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74BBC-BD18-4C6B-B972-A50EF26B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266" y="701702"/>
            <a:ext cx="4856309" cy="5454597"/>
          </a:xfrm>
        </p:spPr>
        <p:txBody>
          <a:bodyPr anchor="ctr"/>
          <a:lstStyle>
            <a:lvl4pPr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5B6CC3-33F4-4CC1-81A3-6A2EC0F7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33" y="14381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C195E768-76B1-434E-9289-2595ECCB79C4}" type="datetime1">
              <a:rPr lang="fi-FI" smtClean="0"/>
              <a:t>20.3.2025</a:t>
            </a:fld>
            <a:endParaRPr lang="fi-FI" dirty="0"/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484D391B-6EFF-4180-9E7A-334F2CB52EDE}"/>
              </a:ext>
            </a:extLst>
          </p:cNvPr>
          <p:cNvSpPr txBox="1">
            <a:spLocks/>
          </p:cNvSpPr>
          <p:nvPr userDrawn="1"/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EF4AC885-2B1D-41F5-80AC-E7E8B389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468" y="3622431"/>
            <a:ext cx="5018363" cy="224655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6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5322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4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33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09B5-4BD5-4BED-8EEC-68F2A4ACDD07}" type="datetime1">
              <a:rPr lang="fi-FI" smtClean="0"/>
              <a:t>20.3.2025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4FFC9929-2D4B-4FA7-A3FA-B826124BFB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185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99A5D101-E9BB-4459-960C-90D85F62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00832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21" imgH="423" progId="TCLayout.ActiveDocument.1">
                  <p:embed/>
                </p:oleObj>
              </mc:Choice>
              <mc:Fallback>
                <p:oleObj name="think-cell Slide" r:id="rId41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99A5D101-E9BB-4459-960C-90D85F62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Kuva 27">
            <a:extLst>
              <a:ext uri="{FF2B5EF4-FFF2-40B4-BE49-F238E27FC236}">
                <a16:creationId xmlns:a16="http://schemas.microsoft.com/office/drawing/2014/main" id="{E9A01564-13CB-4203-95FC-74A153B35C14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15BEBDC-D372-439D-BE3F-D0014E9F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B3C6A2-8A7D-4D37-85A3-E38FFE758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B6028D-345E-4983-9377-3B51E8C6D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6113" y="187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3DB1DC-11BF-4585-868B-306EA823E62F}" type="datetime1">
              <a:rPr lang="fi-FI" smtClean="0"/>
              <a:t>20.3.2025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7B2924-DE79-4005-AE54-8E1CC0EE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88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74" r:id="rId3"/>
    <p:sldLayoutId id="2147483660" r:id="rId4"/>
    <p:sldLayoutId id="2147483673" r:id="rId5"/>
    <p:sldLayoutId id="2147483649" r:id="rId6"/>
    <p:sldLayoutId id="2147483650" r:id="rId7"/>
    <p:sldLayoutId id="2147483675" r:id="rId8"/>
    <p:sldLayoutId id="2147483652" r:id="rId9"/>
    <p:sldLayoutId id="2147483676" r:id="rId10"/>
    <p:sldLayoutId id="2147483651" r:id="rId11"/>
    <p:sldLayoutId id="2147483679" r:id="rId12"/>
    <p:sldLayoutId id="2147483680" r:id="rId13"/>
    <p:sldLayoutId id="2147483681" r:id="rId14"/>
    <p:sldLayoutId id="2147483682" r:id="rId15"/>
    <p:sldLayoutId id="2147483656" r:id="rId16"/>
    <p:sldLayoutId id="2147483677" r:id="rId17"/>
    <p:sldLayoutId id="2147483678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2" r:id="rId36"/>
    <p:sldLayoutId id="2147483700" r:id="rId37"/>
    <p:sldLayoutId id="2147483701" r:id="rId3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3600" b="1" kern="1200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0ACAD9E6-F15E-0EF5-9B08-E4B58D6F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" b="110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E51947E-8BDE-625E-08C0-11F13335CB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442446"/>
            <a:ext cx="12192000" cy="2494802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8DB3D291-BE51-A28C-FE34-492CEA93A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113" y="1785796"/>
            <a:ext cx="5354472" cy="768769"/>
          </a:xfrm>
        </p:spPr>
        <p:txBody>
          <a:bodyPr>
            <a:normAutofit fontScale="90000"/>
          </a:bodyPr>
          <a:lstStyle/>
          <a:p>
            <a:pPr algn="l"/>
            <a:r>
              <a:rPr lang="fi-FI" sz="4400" dirty="0">
                <a:solidFill>
                  <a:schemeClr val="bg1"/>
                </a:solidFill>
              </a:rPr>
              <a:t>Paluu juurille</a:t>
            </a:r>
            <a:br>
              <a:rPr lang="fi-FI" sz="4400" dirty="0">
                <a:solidFill>
                  <a:schemeClr val="bg1"/>
                </a:solidFill>
              </a:rPr>
            </a:br>
            <a:r>
              <a:rPr lang="fi-FI" sz="4400" dirty="0">
                <a:solidFill>
                  <a:schemeClr val="bg1"/>
                </a:solidFill>
              </a:rPr>
              <a:t>- toimintaideat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7F2DCF-7A99-3050-1BE8-72E07399A4C4}"/>
              </a:ext>
            </a:extLst>
          </p:cNvPr>
          <p:cNvCxnSpPr/>
          <p:nvPr/>
        </p:nvCxnSpPr>
        <p:spPr>
          <a:xfrm>
            <a:off x="914761" y="2657590"/>
            <a:ext cx="28387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uva 16">
            <a:extLst>
              <a:ext uri="{FF2B5EF4-FFF2-40B4-BE49-F238E27FC236}">
                <a16:creationId xmlns:a16="http://schemas.microsoft.com/office/drawing/2014/main" id="{984D7A02-F60B-BF21-3D86-04A40F8776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9755" r="11330" b="22398"/>
          <a:stretch/>
        </p:blipFill>
        <p:spPr>
          <a:xfrm>
            <a:off x="831376" y="2985533"/>
            <a:ext cx="1540852" cy="39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1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6973" y="1858282"/>
            <a:ext cx="7301552" cy="2713718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Uutta aineistoa tuotetaan erityisesti 12-14-vuotiaille, rippikoulun käyneille nuorille sekä aikuisille, jotka haluavat vaikuttaa ja tehdä hyvää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Tasauksen teologia sisältää keskustelukysymyksiä, joiden avulla esim. raamattu- ja lähetyspiirit voivat käsitellä asiaa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Aineistot löytyvät nettisivuilta</a:t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suomenlahetysseura.fi/tasaus/</a:t>
            </a:r>
            <a:endParaRPr lang="en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750627"/>
            <a:ext cx="9167315" cy="858163"/>
          </a:xfrm>
        </p:spPr>
        <p:txBody>
          <a:bodyPr>
            <a:normAutofit/>
          </a:bodyPr>
          <a:lstStyle/>
          <a:p>
            <a:r>
              <a:rPr lang="fi-FI" dirty="0"/>
              <a:t>Lisää aineistoa seurakunnille</a:t>
            </a:r>
          </a:p>
        </p:txBody>
      </p:sp>
    </p:spTree>
    <p:extLst>
      <p:ext uri="{BB962C8B-B14F-4D97-AF65-F5344CB8AC3E}">
        <p14:creationId xmlns:p14="http://schemas.microsoft.com/office/powerpoint/2010/main" val="1006855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9110" y="2208619"/>
            <a:ext cx="7301552" cy="2713718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Tulostettavat julisteet ja esitteet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Hintalappupohjia myyjäisiin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Tasaus-bannerit ja kuvat somessa käytettäväksi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004" y="887105"/>
            <a:ext cx="9151146" cy="1090175"/>
          </a:xfrm>
        </p:spPr>
        <p:txBody>
          <a:bodyPr>
            <a:normAutofit/>
          </a:bodyPr>
          <a:lstStyle/>
          <a:p>
            <a:r>
              <a:rPr lang="fi-FI" dirty="0"/>
              <a:t>Kampanjamateriaalia</a:t>
            </a:r>
          </a:p>
        </p:txBody>
      </p:sp>
    </p:spTree>
    <p:extLst>
      <p:ext uri="{BB962C8B-B14F-4D97-AF65-F5344CB8AC3E}">
        <p14:creationId xmlns:p14="http://schemas.microsoft.com/office/powerpoint/2010/main" val="1254238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C66CB21-53C0-D442-CD72-200E1F609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6" y="2226771"/>
            <a:ext cx="7301552" cy="2713718"/>
          </a:xfrm>
          <a:effectLst/>
        </p:spPr>
        <p:txBody>
          <a:bodyPr>
            <a:noAutofit/>
          </a:bodyPr>
          <a:lstStyle/>
          <a:p>
            <a:r>
              <a:rPr lang="fi-FI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jotta maailma olisi oikeudenmukaisempi, valoisampi ja lempeämpi</a:t>
            </a:r>
            <a:endParaRPr lang="fi-FI" sz="4400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5D1C075-D6F7-25DC-430B-21DC896AF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150" y="859811"/>
            <a:ext cx="8591589" cy="1310185"/>
          </a:xfrm>
          <a:effectLst/>
        </p:spPr>
        <p:txBody>
          <a:bodyPr>
            <a:noAutofit/>
          </a:bodyPr>
          <a:lstStyle/>
          <a:p>
            <a:r>
              <a:rPr lang="fi-FI" sz="6600" dirty="0">
                <a:latin typeface="Calibri" panose="020F0502020204030204" pitchFamily="34" charset="0"/>
                <a:cs typeface="Calibri" panose="020F0502020204030204" pitchFamily="34" charset="0"/>
              </a:rPr>
              <a:t>TASAUS,</a:t>
            </a:r>
          </a:p>
        </p:txBody>
      </p:sp>
    </p:spTree>
    <p:extLst>
      <p:ext uri="{BB962C8B-B14F-4D97-AF65-F5344CB8AC3E}">
        <p14:creationId xmlns:p14="http://schemas.microsoft.com/office/powerpoint/2010/main" val="1967443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4810" y="1690535"/>
            <a:ext cx="8267984" cy="3476929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Tasauksen teologiaa pohdintakysymysten kera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Materiaalipaketti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otsikolla Yhteinen leipämme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Esittely (ppt)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fi-FI" sz="2000" dirty="0">
              <a:solidFill>
                <a:srgbClr val="0C0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Kuvapankki</a:t>
            </a: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Rukouskortit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fi-FI" sz="2000" dirty="0">
              <a:solidFill>
                <a:srgbClr val="0C0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Hartausvideo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fi-FI" sz="2000" dirty="0">
              <a:solidFill>
                <a:srgbClr val="0C0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Reseptit (ehtoollisleipä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f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occacia</a:t>
            </a:r>
            <a:r>
              <a:rPr lang="fi-FI" sz="2000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​, chapati, 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njera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n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​)</a:t>
            </a: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oimintaideat (yhdessä leipominen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l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eipäpussien ompeleminen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p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aluu juurille: juurireseptit ja niiden jakaminen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​)</a:t>
            </a:r>
          </a:p>
          <a:p>
            <a:endParaRPr lang="fi-FI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900" y="846162"/>
            <a:ext cx="8986103" cy="729590"/>
          </a:xfrm>
        </p:spPr>
        <p:txBody>
          <a:bodyPr/>
          <a:lstStyle/>
          <a:p>
            <a:r>
              <a:rPr lang="fi-FI" dirty="0"/>
              <a:t>Aikuisille</a:t>
            </a:r>
          </a:p>
        </p:txBody>
      </p:sp>
    </p:spTree>
    <p:extLst>
      <p:ext uri="{BB962C8B-B14F-4D97-AF65-F5344CB8AC3E}">
        <p14:creationId xmlns:p14="http://schemas.microsoft.com/office/powerpoint/2010/main" val="1005112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6281" y="2235252"/>
            <a:ext cx="4860591" cy="271371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u="none" strike="noStrike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hdessä leipominen: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Tasaus-j</a:t>
            </a:r>
            <a:r>
              <a:rPr lang="fi-FI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uuri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Tasaus-l</a:t>
            </a:r>
            <a:r>
              <a:rPr lang="fi-FI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eipäreseptit maailmalta</a:t>
            </a:r>
            <a:endParaRPr lang="fi-FI" b="0" i="0" dirty="0">
              <a:solidFill>
                <a:srgbClr val="0C0C0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u="none" strike="noStrike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eipäpussien ompeleminen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004" y="887105"/>
            <a:ext cx="9151146" cy="1090175"/>
          </a:xfrm>
        </p:spPr>
        <p:txBody>
          <a:bodyPr>
            <a:normAutofit/>
          </a:bodyPr>
          <a:lstStyle/>
          <a:p>
            <a:r>
              <a:rPr lang="fi-FI" dirty="0"/>
              <a:t>Toimintaideat</a:t>
            </a:r>
          </a:p>
        </p:txBody>
      </p:sp>
    </p:spTree>
    <p:extLst>
      <p:ext uri="{BB962C8B-B14F-4D97-AF65-F5344CB8AC3E}">
        <p14:creationId xmlns:p14="http://schemas.microsoft.com/office/powerpoint/2010/main" val="383511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4A98D3-3BF3-2D02-3A88-40405B489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525" y="863934"/>
            <a:ext cx="3233057" cy="1159836"/>
          </a:xfrm>
        </p:spPr>
        <p:txBody>
          <a:bodyPr>
            <a:normAutofit/>
          </a:bodyPr>
          <a:lstStyle/>
          <a:p>
            <a:pPr algn="l"/>
            <a:r>
              <a:rPr lang="fi-FI" dirty="0"/>
              <a:t>Leipäpussi:</a:t>
            </a:r>
            <a:br>
              <a:rPr lang="fi-FI" dirty="0"/>
            </a:br>
            <a:r>
              <a:rPr lang="fi-FI" sz="3200" dirty="0"/>
              <a:t>tee se itse!</a:t>
            </a:r>
            <a:endParaRPr lang="fi-FI" dirty="0"/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B2349C6F-5D60-EF75-B41B-B8F2114CAD79}"/>
              </a:ext>
            </a:extLst>
          </p:cNvPr>
          <p:cNvSpPr txBox="1">
            <a:spLocks/>
          </p:cNvSpPr>
          <p:nvPr/>
        </p:nvSpPr>
        <p:spPr>
          <a:xfrm>
            <a:off x="1895045" y="2268084"/>
            <a:ext cx="3080019" cy="17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u="sng" dirty="0">
                <a:latin typeface="Calibri" panose="020F0502020204030204" pitchFamily="34" charset="0"/>
                <a:cs typeface="Calibri" panose="020F0502020204030204" pitchFamily="34" charset="0"/>
              </a:rPr>
              <a:t>Tarvikkeet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Pellavakangasta 50 x 60 cm</a:t>
            </a:r>
          </a:p>
          <a:p>
            <a:pPr algn="l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Nyöri tai nauha 70 cm</a:t>
            </a:r>
          </a:p>
          <a:p>
            <a:pPr algn="l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Neula, lankaa ja sakset</a:t>
            </a:r>
          </a:p>
        </p:txBody>
      </p:sp>
      <p:pic>
        <p:nvPicPr>
          <p:cNvPr id="8" name="Kuva 7" descr="Kuva, joka sisältää kohteen pala, sisä, sakset, leikkaa&#10;&#10;Kuvaus luotu automaattisesti">
            <a:extLst>
              <a:ext uri="{FF2B5EF4-FFF2-40B4-BE49-F238E27FC236}">
                <a16:creationId xmlns:a16="http://schemas.microsoft.com/office/drawing/2014/main" id="{E32D57B6-4444-EBC7-8645-81C0C55F3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50" y="580906"/>
            <a:ext cx="6204269" cy="46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0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97D6EF-F619-1C99-900C-B1788C7C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184" y="726080"/>
            <a:ext cx="9051631" cy="554236"/>
          </a:xfrm>
        </p:spPr>
        <p:txBody>
          <a:bodyPr>
            <a:normAutofit fontScale="90000"/>
          </a:bodyPr>
          <a:lstStyle/>
          <a:p>
            <a:r>
              <a:rPr lang="fi-FI" dirty="0"/>
              <a:t>Leipäpussin ompelu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D125318-8F81-3464-0999-6ED055ECC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4537" y="1491449"/>
            <a:ext cx="8988162" cy="3498256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Asettele 50 x 60 cm kokoinen kangaspala nurjapuoli ylöspäin.</a:t>
            </a:r>
          </a:p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Päärme: taita kankaan yläreuna 2 cm alas ja ompele reunan läheltä niin, että yläreunaan muodostuu tila nyörille. Jätä sivut auki nyörin pujotusta varten.</a:t>
            </a:r>
          </a:p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Saumat: taita kangas pystysuunnassa kaksinkerroin ja ompele sivureunat yhteen niin, että päärme jää vielä auki reunoista.</a:t>
            </a:r>
          </a:p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Käännä pussi oikea puoli ulospäin ja silitä saumat tasaiseksi.</a:t>
            </a:r>
          </a:p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Leikkaa nyöri tai nauha puoliksi, kahdeksi 35 cm pätkäksi.</a:t>
            </a:r>
          </a:p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Pujota yksi nyöri tai nauha neulan tai koukun avulla molempien yläpäärmeiden läpi niin, että nyöri palaa alkupisteeseen. Solmi nyörin päät yhteen. Toista toisella puolella. Pussi on valmis!</a:t>
            </a:r>
          </a:p>
        </p:txBody>
      </p:sp>
    </p:spTree>
    <p:extLst>
      <p:ext uri="{BB962C8B-B14F-4D97-AF65-F5344CB8AC3E}">
        <p14:creationId xmlns:p14="http://schemas.microsoft.com/office/powerpoint/2010/main" val="419556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6" y="1489790"/>
            <a:ext cx="7301552" cy="3041264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Pitäkää Tasausta esillä seurakunnan erilaisissa tilaisuuksissa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Levittäkää tietoa Tasauksen materiaaleista ja käyttäkää niitä olemassa olevien ryhmien kokoontumisissa (lasten kerhot, nuortenillat, isoskoulutus, raamattupiirit, lähetyspiirit, aikuisten kokoontumiset, jumalanpalvelukset)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Laittakaa seurakunnan nettisivuille Tasaus-banneri syyskuun ajaksi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Järjestäkää Tasaus-tempaus ja kertokaa siitä meille!</a:t>
            </a:r>
            <a:br>
              <a:rPr lang="fi-FI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(info@suomenlahetysseura.fi)</a:t>
            </a:r>
            <a:endParaRPr lang="fi-FI" b="0" i="0" dirty="0">
              <a:solidFill>
                <a:srgbClr val="0C0C0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i-FI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559560"/>
            <a:ext cx="9099076" cy="762626"/>
          </a:xfrm>
        </p:spPr>
        <p:txBody>
          <a:bodyPr>
            <a:normAutofit/>
          </a:bodyPr>
          <a:lstStyle/>
          <a:p>
            <a:r>
              <a:rPr lang="fi-FI" dirty="0"/>
              <a:t>Tasaus-tapahtumat</a:t>
            </a:r>
          </a:p>
        </p:txBody>
      </p:sp>
    </p:spTree>
    <p:extLst>
      <p:ext uri="{BB962C8B-B14F-4D97-AF65-F5344CB8AC3E}">
        <p14:creationId xmlns:p14="http://schemas.microsoft.com/office/powerpoint/2010/main" val="485876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188" y="490122"/>
            <a:ext cx="10707624" cy="2189070"/>
          </a:xfrm>
        </p:spPr>
        <p:txBody>
          <a:bodyPr>
            <a:noAutofit/>
          </a:bodyPr>
          <a:lstStyle/>
          <a:p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Kaksi kertaa vuodessa, </a:t>
            </a:r>
          </a:p>
          <a:p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kevät- ja syyspäiväntasauksen aikaan, </a:t>
            </a:r>
          </a:p>
          <a:p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 jakautuu tasaisesti maapallolla, </a:t>
            </a:r>
          </a:p>
          <a:p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mutta globaali hyvinvointi ei silloinkaan! </a:t>
            </a:r>
          </a:p>
          <a:p>
            <a:endParaRPr lang="fi-FI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i-FI" sz="2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FA1F5D-E5F3-D818-645A-E98C7FB1BDE5}"/>
              </a:ext>
            </a:extLst>
          </p:cNvPr>
          <p:cNvSpPr txBox="1"/>
          <p:nvPr/>
        </p:nvSpPr>
        <p:spPr>
          <a:xfrm>
            <a:off x="2013545" y="2701481"/>
            <a:ext cx="94362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Tasauspäiviin sijoittuva Tasaus-keräys kutsuu katsomaan maailmaa uudessa valossa ja toimimaan oikeudenmukaisemman maailman puolesta.</a:t>
            </a:r>
          </a:p>
          <a:p>
            <a:pPr algn="l"/>
            <a:endParaRPr lang="fi-FI" sz="2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fi-FI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Tasauksen tuella varustetaan yhteisöjä ympäri maailmaa rakentamaan parempaa tulevaisuutta. Tule mukaan tasaamaan hyvinvointia niin, että siitä riittää jokaiselle. </a:t>
            </a:r>
            <a:endParaRPr lang="en-FI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020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C218DB2D-CA7B-7658-49E8-33295447EB78}"/>
              </a:ext>
            </a:extLst>
          </p:cNvPr>
          <p:cNvSpPr/>
          <p:nvPr/>
        </p:nvSpPr>
        <p:spPr>
          <a:xfrm>
            <a:off x="8475260" y="0"/>
            <a:ext cx="3716741" cy="5841242"/>
          </a:xfrm>
          <a:prstGeom prst="rect">
            <a:avLst/>
          </a:prstGeom>
          <a:solidFill>
            <a:srgbClr val="117A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9618" y="1282247"/>
            <a:ext cx="6755642" cy="3702071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Senegalissa tytöt ja naiset opiskelevat ammattiin ja saavat kestävän toimeentulon sitä kautta. 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Kolumbiassa nuoret oppivat teatteri- ja taidetyöpajoissa konfliktien rauhanomaisista ratkaisumalleista ja ottamaan osaa yhteiskunnan rakentamiseen. 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Israelissa ja palestiinalaisalueilla nuoret ottavat osaa johtajuuskoulutukseen ja opettajat oppivat taitoja, joilla edistetään rauhallista yhteiseloa ja suvaitsevuutta muita uskontoja kohtaan.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923" y="590209"/>
            <a:ext cx="6544424" cy="678712"/>
          </a:xfrm>
        </p:spPr>
        <p:txBody>
          <a:bodyPr>
            <a:normAutofit/>
          </a:bodyPr>
          <a:lstStyle/>
          <a:p>
            <a:r>
              <a:rPr lang="fi-FI" dirty="0"/>
              <a:t>Esimerkkejä kohteista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7FA2C-7B31-C498-3F37-ABB9A832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403" y="167006"/>
            <a:ext cx="3417765" cy="256254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16726B-5294-6F3B-B21E-2FF9E3E55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442" y="2413448"/>
            <a:ext cx="2470722" cy="321563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8277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C79C7B-1D33-02DB-C466-12A28D662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350" y="648075"/>
            <a:ext cx="3395754" cy="4525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B68194-844E-C1D4-F82D-7623A2677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896" y="648075"/>
            <a:ext cx="4864734" cy="36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76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ema">
  <a:themeElements>
    <a:clrScheme name="Suomen Lähetysseura">
      <a:dk1>
        <a:srgbClr val="0C0C0C"/>
      </a:dk1>
      <a:lt1>
        <a:srgbClr val="FFFFFF"/>
      </a:lt1>
      <a:dk2>
        <a:srgbClr val="F53246"/>
      </a:dk2>
      <a:lt2>
        <a:srgbClr val="E7E6E6"/>
      </a:lt2>
      <a:accent1>
        <a:srgbClr val="F53246"/>
      </a:accent1>
      <a:accent2>
        <a:srgbClr val="90397B"/>
      </a:accent2>
      <a:accent3>
        <a:srgbClr val="1179A6"/>
      </a:accent3>
      <a:accent4>
        <a:srgbClr val="93CB81"/>
      </a:accent4>
      <a:accent5>
        <a:srgbClr val="F3DF0E"/>
      </a:accent5>
      <a:accent6>
        <a:srgbClr val="FBAFB6"/>
      </a:accent6>
      <a:hlink>
        <a:srgbClr val="0C5272"/>
      </a:hlink>
      <a:folHlink>
        <a:srgbClr val="FBAFB6"/>
      </a:folHlink>
    </a:clrScheme>
    <a:fontScheme name="Mukautettu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ähetysseura_16-9_FIN_malli" id="{96B25E20-5BB7-4816-A895-B7AD00EE9CEC}" vid="{882246F9-928B-42F2-A3E3-31DC8D9B27D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2352</TotalTime>
  <Words>480</Words>
  <Application>Microsoft Office PowerPoint</Application>
  <PresentationFormat>Laajakuva</PresentationFormat>
  <Paragraphs>59</Paragraphs>
  <Slides>12</Slides>
  <Notes>2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-apple-system</vt:lpstr>
      <vt:lpstr>Arial</vt:lpstr>
      <vt:lpstr>Calibri</vt:lpstr>
      <vt:lpstr>Office-teema</vt:lpstr>
      <vt:lpstr>think-cell Slide</vt:lpstr>
      <vt:lpstr>Paluu juurille - toimintaideat</vt:lpstr>
      <vt:lpstr>Aikuisille</vt:lpstr>
      <vt:lpstr>Toimintaideat</vt:lpstr>
      <vt:lpstr>Leipäpussi: tee se itse!</vt:lpstr>
      <vt:lpstr>Leipäpussin ompelu</vt:lpstr>
      <vt:lpstr>Tasaus-tapahtumat</vt:lpstr>
      <vt:lpstr>PowerPoint-esitys</vt:lpstr>
      <vt:lpstr>Esimerkkejä kohteista</vt:lpstr>
      <vt:lpstr>PowerPoint-esitys</vt:lpstr>
      <vt:lpstr>Lisää aineistoa seurakunnille</vt:lpstr>
      <vt:lpstr>Kampanjamateriaalia</vt:lpstr>
      <vt:lpstr>TASAUS,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Peltonen Anna</dc:creator>
  <cp:lastModifiedBy>Honkanen Nina</cp:lastModifiedBy>
  <cp:revision>75</cp:revision>
  <dcterms:created xsi:type="dcterms:W3CDTF">2021-03-29T12:00:14Z</dcterms:created>
  <dcterms:modified xsi:type="dcterms:W3CDTF">2025-03-20T13:04:52Z</dcterms:modified>
</cp:coreProperties>
</file>