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ppt/tags/tag28.xml" ContentType="application/vnd.openxmlformats-officedocument.presentationml.tags+xml"/>
  <Override PartName="/ppt/tags/tag30.xml" ContentType="application/vnd.openxmlformats-officedocument.presentationml.tags+xml"/>
  <Override PartName="/docProps/app.xml" ContentType="application/vnd.openxmlformats-officedocument.extended-properties+xml"/>
  <Override PartName="/ppt/tags/tag45.xml" ContentType="application/vnd.openxmlformats-officedocument.presentationml.tags+xml"/>
  <Override PartName="/ppt/tags/tag41.xml" ContentType="application/vnd.openxmlformats-officedocument.presentationml.tags+xml"/>
  <Override PartName="/ppt/tags/tag31.xml" ContentType="application/vnd.openxmlformats-officedocument.presentationml.tags+xml"/>
  <Override PartName="/ppt/tags/tag46.xml" ContentType="application/vnd.openxmlformats-officedocument.presentationml.tags+xml"/>
  <Override PartName="/ppt/tags/tag29.xml" ContentType="application/vnd.openxmlformats-officedocument.presentationml.tags+xml"/>
  <Override PartName="/ppt/tags/tag20.xml" ContentType="application/vnd.openxmlformats-officedocument.presentationml.tags+xml"/>
  <Override PartName="/ppt/tags/tag47.xml" ContentType="application/vnd.openxmlformats-officedocument.presentationml.tags+xml"/>
  <Override PartName="/ppt/tags/tag42.xml" ContentType="application/vnd.openxmlformats-officedocument.presentationml.tags+xml"/>
  <Override PartName="/ppt/tags/tag39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8.xml" ContentType="application/vnd.openxmlformats-officedocument.presentationml.tags+xml"/>
  <Override PartName="/ppt/tags/tag43.xml" ContentType="application/vnd.openxmlformats-officedocument.presentationml.tags+xml"/>
  <Override PartName="/ppt/tags/tag35.xml" ContentType="application/vnd.openxmlformats-officedocument.presentationml.tags+xml"/>
  <Override PartName="/ppt/tags/tag32.xml" ContentType="application/vnd.openxmlformats-officedocument.presentationml.tags+xml"/>
  <Override PartName="/ppt/tags/tag36.xml" ContentType="application/vnd.openxmlformats-officedocument.presentationml.tags+xml"/>
  <Override PartName="/ppt/tags/tag40.xml" ContentType="application/vnd.openxmlformats-officedocument.presentationml.tags+xml"/>
  <Override PartName="/ppt/tags/tag44.xml" ContentType="application/vnd.openxmlformats-officedocument.presentationml.tags+xml"/>
  <Override PartName="/ppt/tags/tag3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2" r:id="rId2"/>
  </p:sldMasterIdLst>
  <p:notesMasterIdLst>
    <p:notesMasterId r:id="rId15"/>
  </p:notesMasterIdLst>
  <p:handoutMasterIdLst>
    <p:handoutMasterId r:id="rId16"/>
  </p:handoutMasterIdLst>
  <p:sldIdLst>
    <p:sldId id="965" r:id="rId3"/>
    <p:sldId id="995" r:id="rId4"/>
    <p:sldId id="996" r:id="rId5"/>
    <p:sldId id="990" r:id="rId6"/>
    <p:sldId id="998" r:id="rId7"/>
    <p:sldId id="992" r:id="rId8"/>
    <p:sldId id="1000" r:id="rId9"/>
    <p:sldId id="1001" r:id="rId10"/>
    <p:sldId id="1004" r:id="rId11"/>
    <p:sldId id="1002" r:id="rId12"/>
    <p:sldId id="1003" r:id="rId13"/>
    <p:sldId id="983" r:id="rId14"/>
  </p:sldIdLst>
  <p:sldSz cx="12192000" cy="6858000"/>
  <p:notesSz cx="6858000" cy="9144000"/>
  <p:custDataLst>
    <p:tags r:id="rId17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7C6A52-3AF1-BDBD-F8BD-1B2BF08CCD36}" name="Kemppainen Kati" initials="KK" userId="S::kati.kemppainen@suomenlahetysseura.fi::7bd48efe-890d-49bd-a950-3855d1cae2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A95AA-94EB-4FE6-8D2F-E46F8D017F93}" type="doc">
      <dgm:prSet loTypeId="urn:microsoft.com/office/officeart/2005/8/layout/pyramid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8C8636E1-F0A3-40B0-8967-E1B605F97349}">
      <dgm:prSet phldrT="[Teksti]" custT="1"/>
      <dgm:spPr/>
      <dgm:t>
        <a:bodyPr/>
        <a:lstStyle/>
        <a:p>
          <a:pPr rtl="0"/>
          <a:r>
            <a:rPr lang="fi-FI" sz="1200" b="0" i="0">
              <a:latin typeface="Arial"/>
            </a:rPr>
            <a:t>Keiden</a:t>
          </a:r>
          <a:r>
            <a:rPr lang="fi-FI" sz="1200">
              <a:latin typeface="Arial"/>
            </a:rPr>
            <a:t> parissa?</a:t>
          </a:r>
          <a:endParaRPr lang="fi-FI" sz="1200" b="1"/>
        </a:p>
        <a:p>
          <a:pPr rtl="0"/>
          <a:r>
            <a:rPr lang="en-US" sz="1200" b="1" err="1">
              <a:latin typeface="Arial"/>
            </a:rPr>
            <a:t>Hauraassa</a:t>
          </a:r>
          <a:r>
            <a:rPr lang="en-US" sz="1200" b="1">
              <a:latin typeface="Arial"/>
            </a:rPr>
            <a:t> ja </a:t>
          </a:r>
          <a:r>
            <a:rPr lang="en-US" sz="1200" b="1" err="1">
              <a:latin typeface="Arial"/>
            </a:rPr>
            <a:t>haavoittuvassa</a:t>
          </a:r>
          <a:r>
            <a:rPr lang="en-US" sz="1200" b="1">
              <a:latin typeface="Arial"/>
            </a:rPr>
            <a:t> </a:t>
          </a:r>
          <a:r>
            <a:rPr lang="en-US" sz="1200" b="1" err="1">
              <a:latin typeface="Arial"/>
            </a:rPr>
            <a:t>asemassa</a:t>
          </a:r>
          <a:r>
            <a:rPr lang="en-US" sz="1200" b="1">
              <a:latin typeface="Arial"/>
            </a:rPr>
            <a:t> </a:t>
          </a:r>
          <a:r>
            <a:rPr lang="en-US" sz="1200" b="1" err="1">
              <a:latin typeface="Arial"/>
            </a:rPr>
            <a:t>olevat</a:t>
          </a:r>
          <a:r>
            <a:rPr lang="en-US" sz="1200" b="1">
              <a:latin typeface="Arial"/>
            </a:rPr>
            <a:t> </a:t>
          </a:r>
          <a:r>
            <a:rPr lang="en-US" sz="1200" b="1" err="1">
              <a:latin typeface="Arial"/>
            </a:rPr>
            <a:t>ihmiset</a:t>
          </a:r>
          <a:endParaRPr lang="fi-FI" sz="1200" b="1" err="1"/>
        </a:p>
      </dgm:t>
    </dgm:pt>
    <dgm:pt modelId="{C7395079-E2DE-4663-A47D-CED8F6AD4531}" type="parTrans" cxnId="{F02A50FD-ECC7-4423-908F-3AF3C9FB5463}">
      <dgm:prSet/>
      <dgm:spPr/>
      <dgm:t>
        <a:bodyPr/>
        <a:lstStyle/>
        <a:p>
          <a:endParaRPr lang="fi-FI"/>
        </a:p>
      </dgm:t>
    </dgm:pt>
    <dgm:pt modelId="{B576927B-7AE0-42FF-A121-CBF5EE032FF0}" type="sibTrans" cxnId="{F02A50FD-ECC7-4423-908F-3AF3C9FB5463}">
      <dgm:prSet/>
      <dgm:spPr/>
      <dgm:t>
        <a:bodyPr/>
        <a:lstStyle/>
        <a:p>
          <a:endParaRPr lang="fi-FI"/>
        </a:p>
      </dgm:t>
    </dgm:pt>
    <dgm:pt modelId="{7434491D-1C60-4E07-9C18-800E114E0848}">
      <dgm:prSet phldrT="[Teksti]" custT="1"/>
      <dgm:spPr/>
      <dgm:t>
        <a:bodyPr/>
        <a:lstStyle/>
        <a:p>
          <a:pPr rtl="0"/>
          <a:br>
            <a:rPr lang="en-US" sz="1400" b="1" i="0">
              <a:latin typeface="Arial"/>
            </a:rPr>
          </a:br>
          <a:r>
            <a:rPr lang="en-US" sz="1400" b="1" i="0" err="1">
              <a:latin typeface="Arial"/>
            </a:rPr>
            <a:t>Vahvistuvat</a:t>
          </a:r>
          <a:r>
            <a:rPr lang="en-US" sz="1400" b="1" i="0">
              <a:latin typeface="Arial"/>
            </a:rPr>
            <a:t> </a:t>
          </a:r>
          <a:r>
            <a:rPr lang="en-US" sz="1400" b="1" i="0" err="1">
              <a:latin typeface="Arial"/>
            </a:rPr>
            <a:t>kirkot</a:t>
          </a:r>
          <a:r>
            <a:rPr lang="en-US" sz="1400" b="1">
              <a:latin typeface="Arial"/>
              <a:cs typeface="Arial"/>
            </a:rPr>
            <a:t> ja </a:t>
          </a:r>
          <a:r>
            <a:rPr lang="en-US" sz="1400" b="1" err="1">
              <a:latin typeface="Arial"/>
              <a:cs typeface="Arial"/>
            </a:rPr>
            <a:t>kestävät</a:t>
          </a:r>
          <a:r>
            <a:rPr lang="en-US" sz="1400" b="1">
              <a:latin typeface="Arial"/>
              <a:cs typeface="Arial"/>
            </a:rPr>
            <a:t>, </a:t>
          </a:r>
          <a:r>
            <a:rPr lang="en-US" sz="1400" b="1" err="1">
              <a:latin typeface="Arial"/>
              <a:cs typeface="Arial"/>
            </a:rPr>
            <a:t>hyvinvoivat</a:t>
          </a:r>
          <a:r>
            <a:rPr lang="en-US" sz="1400" b="1">
              <a:latin typeface="Arial"/>
              <a:cs typeface="Arial"/>
            </a:rPr>
            <a:t> </a:t>
          </a:r>
          <a:r>
            <a:rPr lang="en-US" sz="1400" b="1" err="1">
              <a:latin typeface="Arial"/>
              <a:cs typeface="Arial"/>
            </a:rPr>
            <a:t>yhteisöt</a:t>
          </a:r>
          <a:endParaRPr lang="fi-FI" sz="1400" b="1">
            <a:latin typeface="Montserrat" panose="00000500000000000000" pitchFamily="2" charset="0"/>
          </a:endParaRPr>
        </a:p>
      </dgm:t>
    </dgm:pt>
    <dgm:pt modelId="{FBFCAD83-24E1-489B-B324-60ABCB42BBE8}" type="parTrans" cxnId="{840137E9-0A91-4168-91FB-60D6013934AC}">
      <dgm:prSet/>
      <dgm:spPr/>
      <dgm:t>
        <a:bodyPr/>
        <a:lstStyle/>
        <a:p>
          <a:endParaRPr lang="fi-FI"/>
        </a:p>
      </dgm:t>
    </dgm:pt>
    <dgm:pt modelId="{AE8DE36A-DF3A-49C4-B20B-F7F0E3450C0F}" type="sibTrans" cxnId="{840137E9-0A91-4168-91FB-60D6013934AC}">
      <dgm:prSet/>
      <dgm:spPr/>
      <dgm:t>
        <a:bodyPr/>
        <a:lstStyle/>
        <a:p>
          <a:endParaRPr lang="fi-FI"/>
        </a:p>
      </dgm:t>
    </dgm:pt>
    <dgm:pt modelId="{C8A67BDC-36A1-4062-AC7E-158B4C5CD15C}">
      <dgm:prSet phldrT="[Teksti]" custT="1"/>
      <dgm:spPr/>
      <dgm:t>
        <a:bodyPr/>
        <a:lstStyle/>
        <a:p>
          <a:pPr rtl="0"/>
          <a:r>
            <a:rPr lang="fi-FI" sz="1200" b="0">
              <a:latin typeface="Montserrat"/>
            </a:rPr>
            <a:t>Miten?</a:t>
          </a:r>
          <a:br>
            <a:rPr lang="fi-FI" sz="1200" b="1">
              <a:latin typeface="Montserrat"/>
            </a:rPr>
          </a:br>
          <a:r>
            <a:rPr lang="en-US" sz="1200" b="1" i="0" err="1">
              <a:latin typeface="Arial"/>
            </a:rPr>
            <a:t>Inklusiivisuus</a:t>
          </a:r>
          <a:r>
            <a:rPr lang="en-US" sz="1200" b="1" i="0"/>
            <a:t>, </a:t>
          </a:r>
          <a:r>
            <a:rPr lang="en-US" sz="1200" b="1" i="0" err="1">
              <a:latin typeface="Arial"/>
            </a:rPr>
            <a:t>ihmisoikeusperustaisuus</a:t>
          </a:r>
          <a:r>
            <a:rPr lang="en-US" sz="1200" b="1">
              <a:latin typeface="Arial"/>
              <a:cs typeface="Arial"/>
            </a:rPr>
            <a:t>, paikallisjohtoisuus</a:t>
          </a:r>
          <a:endParaRPr lang="fi-FI" sz="1200" b="1">
            <a:latin typeface="Montserrat" panose="00000500000000000000" pitchFamily="2" charset="0"/>
          </a:endParaRPr>
        </a:p>
        <a:p>
          <a:endParaRPr lang="fi-FI" sz="700"/>
        </a:p>
      </dgm:t>
    </dgm:pt>
    <dgm:pt modelId="{793509F5-D0A7-41C9-A3A4-6C5A873087C0}" type="parTrans" cxnId="{2DFCFD85-4B33-4F4F-B37D-7E782170F8D2}">
      <dgm:prSet/>
      <dgm:spPr/>
      <dgm:t>
        <a:bodyPr/>
        <a:lstStyle/>
        <a:p>
          <a:endParaRPr lang="fi-FI"/>
        </a:p>
      </dgm:t>
    </dgm:pt>
    <dgm:pt modelId="{97D9CEA5-6372-49DD-9A1D-59D89C2E8C45}" type="sibTrans" cxnId="{2DFCFD85-4B33-4F4F-B37D-7E782170F8D2}">
      <dgm:prSet/>
      <dgm:spPr/>
      <dgm:t>
        <a:bodyPr/>
        <a:lstStyle/>
        <a:p>
          <a:endParaRPr lang="fi-FI"/>
        </a:p>
      </dgm:t>
    </dgm:pt>
    <dgm:pt modelId="{67A91B5D-7402-4980-BBD0-C0E7434CC56E}">
      <dgm:prSet phldrT="[Teksti]" custT="1"/>
      <dgm:spPr/>
      <dgm:t>
        <a:bodyPr/>
        <a:lstStyle/>
        <a:p>
          <a:pPr rtl="0"/>
          <a:r>
            <a:rPr lang="fi-FI" sz="1200" b="0" i="0">
              <a:latin typeface="Arial"/>
              <a:cs typeface="Arial"/>
            </a:rPr>
            <a:t>Kenen kanssa? </a:t>
          </a:r>
          <a:r>
            <a:rPr lang="fi-FI" sz="1200" b="1" i="0">
              <a:latin typeface="Montserrat"/>
            </a:rPr>
            <a:t>Kirkot</a:t>
          </a:r>
          <a:r>
            <a:rPr lang="fi-FI" sz="1200" b="1">
              <a:latin typeface="Montserrat"/>
            </a:rPr>
            <a:t>, seurakunnat ja kansalais-järjestöt</a:t>
          </a:r>
        </a:p>
      </dgm:t>
    </dgm:pt>
    <dgm:pt modelId="{C5F6E974-4D54-451A-9921-244076630E29}" type="sibTrans" cxnId="{3990E219-BF0D-4868-8510-8203C53F7661}">
      <dgm:prSet/>
      <dgm:spPr/>
      <dgm:t>
        <a:bodyPr/>
        <a:lstStyle/>
        <a:p>
          <a:endParaRPr lang="fi-FI"/>
        </a:p>
      </dgm:t>
    </dgm:pt>
    <dgm:pt modelId="{4AAA2A7E-8D0D-4C09-B720-3D4A6121BC9B}" type="parTrans" cxnId="{3990E219-BF0D-4868-8510-8203C53F7661}">
      <dgm:prSet/>
      <dgm:spPr/>
      <dgm:t>
        <a:bodyPr/>
        <a:lstStyle/>
        <a:p>
          <a:endParaRPr lang="fi-FI"/>
        </a:p>
      </dgm:t>
    </dgm:pt>
    <dgm:pt modelId="{33951B1C-5396-46A1-9A04-60A1A276FB28}" type="pres">
      <dgm:prSet presAssocID="{E93A95AA-94EB-4FE6-8D2F-E46F8D017F93}" presName="compositeShape" presStyleCnt="0">
        <dgm:presLayoutVars>
          <dgm:chMax val="9"/>
          <dgm:dir/>
          <dgm:resizeHandles val="exact"/>
        </dgm:presLayoutVars>
      </dgm:prSet>
      <dgm:spPr/>
    </dgm:pt>
    <dgm:pt modelId="{BAFB4554-9428-4B41-9DE6-DDF41CD360D4}" type="pres">
      <dgm:prSet presAssocID="{E93A95AA-94EB-4FE6-8D2F-E46F8D017F93}" presName="triangle1" presStyleLbl="node1" presStyleIdx="0" presStyleCnt="4" custLinFactNeighborX="8694">
        <dgm:presLayoutVars>
          <dgm:bulletEnabled val="1"/>
        </dgm:presLayoutVars>
      </dgm:prSet>
      <dgm:spPr/>
    </dgm:pt>
    <dgm:pt modelId="{A823740D-7A36-437D-B234-B48033CD0AF9}" type="pres">
      <dgm:prSet presAssocID="{E93A95AA-94EB-4FE6-8D2F-E46F8D017F93}" presName="triangle2" presStyleLbl="node1" presStyleIdx="1" presStyleCnt="4" custLinFactNeighborX="8694">
        <dgm:presLayoutVars>
          <dgm:bulletEnabled val="1"/>
        </dgm:presLayoutVars>
      </dgm:prSet>
      <dgm:spPr/>
    </dgm:pt>
    <dgm:pt modelId="{4D99DAD7-FDE9-4D9A-852E-E8C62150B527}" type="pres">
      <dgm:prSet presAssocID="{E93A95AA-94EB-4FE6-8D2F-E46F8D017F93}" presName="triangle3" presStyleLbl="node1" presStyleIdx="2" presStyleCnt="4" custScaleX="103406" custScaleY="100000" custLinFactNeighborX="8694">
        <dgm:presLayoutVars>
          <dgm:bulletEnabled val="1"/>
        </dgm:presLayoutVars>
      </dgm:prSet>
      <dgm:spPr/>
    </dgm:pt>
    <dgm:pt modelId="{4A4AD6CB-FBA2-4DDE-A647-1A70E9EFD98F}" type="pres">
      <dgm:prSet presAssocID="{E93A95AA-94EB-4FE6-8D2F-E46F8D017F93}" presName="triangle4" presStyleLbl="node1" presStyleIdx="3" presStyleCnt="4" custScaleX="102488" custLinFactNeighborX="8694">
        <dgm:presLayoutVars>
          <dgm:bulletEnabled val="1"/>
        </dgm:presLayoutVars>
      </dgm:prSet>
      <dgm:spPr/>
    </dgm:pt>
  </dgm:ptLst>
  <dgm:cxnLst>
    <dgm:cxn modelId="{3990E219-BF0D-4868-8510-8203C53F7661}" srcId="{E93A95AA-94EB-4FE6-8D2F-E46F8D017F93}" destId="{67A91B5D-7402-4980-BBD0-C0E7434CC56E}" srcOrd="0" destOrd="0" parTransId="{4AAA2A7E-8D0D-4C09-B720-3D4A6121BC9B}" sibTransId="{C5F6E974-4D54-451A-9921-244076630E29}"/>
    <dgm:cxn modelId="{113A4F1C-626E-405B-9CB1-2031DDD0ADA9}" type="presOf" srcId="{E93A95AA-94EB-4FE6-8D2F-E46F8D017F93}" destId="{33951B1C-5396-46A1-9A04-60A1A276FB28}" srcOrd="0" destOrd="0" presId="urn:microsoft.com/office/officeart/2005/8/layout/pyramid4"/>
    <dgm:cxn modelId="{43AFDA37-E4DA-4FA8-9F4A-E7EAF87EA6CB}" type="presOf" srcId="{7434491D-1C60-4E07-9C18-800E114E0848}" destId="{4D99DAD7-FDE9-4D9A-852E-E8C62150B527}" srcOrd="0" destOrd="0" presId="urn:microsoft.com/office/officeart/2005/8/layout/pyramid4"/>
    <dgm:cxn modelId="{2DFCFD85-4B33-4F4F-B37D-7E782170F8D2}" srcId="{E93A95AA-94EB-4FE6-8D2F-E46F8D017F93}" destId="{C8A67BDC-36A1-4062-AC7E-158B4C5CD15C}" srcOrd="3" destOrd="0" parTransId="{793509F5-D0A7-41C9-A3A4-6C5A873087C0}" sibTransId="{97D9CEA5-6372-49DD-9A1D-59D89C2E8C45}"/>
    <dgm:cxn modelId="{C2CD9EB2-F503-4A63-9B32-E3A8DD34110D}" type="presOf" srcId="{C8A67BDC-36A1-4062-AC7E-158B4C5CD15C}" destId="{4A4AD6CB-FBA2-4DDE-A647-1A70E9EFD98F}" srcOrd="0" destOrd="0" presId="urn:microsoft.com/office/officeart/2005/8/layout/pyramid4"/>
    <dgm:cxn modelId="{02BB90BB-019D-4D51-AFBF-18A58FE704C4}" type="presOf" srcId="{8C8636E1-F0A3-40B0-8967-E1B605F97349}" destId="{A823740D-7A36-437D-B234-B48033CD0AF9}" srcOrd="0" destOrd="0" presId="urn:microsoft.com/office/officeart/2005/8/layout/pyramid4"/>
    <dgm:cxn modelId="{7F1AA2C8-2F8C-4D96-83AF-D932AB30C12B}" type="presOf" srcId="{67A91B5D-7402-4980-BBD0-C0E7434CC56E}" destId="{BAFB4554-9428-4B41-9DE6-DDF41CD360D4}" srcOrd="0" destOrd="0" presId="urn:microsoft.com/office/officeart/2005/8/layout/pyramid4"/>
    <dgm:cxn modelId="{840137E9-0A91-4168-91FB-60D6013934AC}" srcId="{E93A95AA-94EB-4FE6-8D2F-E46F8D017F93}" destId="{7434491D-1C60-4E07-9C18-800E114E0848}" srcOrd="2" destOrd="0" parTransId="{FBFCAD83-24E1-489B-B324-60ABCB42BBE8}" sibTransId="{AE8DE36A-DF3A-49C4-B20B-F7F0E3450C0F}"/>
    <dgm:cxn modelId="{F02A50FD-ECC7-4423-908F-3AF3C9FB5463}" srcId="{E93A95AA-94EB-4FE6-8D2F-E46F8D017F93}" destId="{8C8636E1-F0A3-40B0-8967-E1B605F97349}" srcOrd="1" destOrd="0" parTransId="{C7395079-E2DE-4663-A47D-CED8F6AD4531}" sibTransId="{B576927B-7AE0-42FF-A121-CBF5EE032FF0}"/>
    <dgm:cxn modelId="{E31F9F90-45E2-4BE2-816E-34CFCA46B03D}" type="presParOf" srcId="{33951B1C-5396-46A1-9A04-60A1A276FB28}" destId="{BAFB4554-9428-4B41-9DE6-DDF41CD360D4}" srcOrd="0" destOrd="0" presId="urn:microsoft.com/office/officeart/2005/8/layout/pyramid4"/>
    <dgm:cxn modelId="{65F2B668-AD88-450D-9A7C-F60BA2EAF35B}" type="presParOf" srcId="{33951B1C-5396-46A1-9A04-60A1A276FB28}" destId="{A823740D-7A36-437D-B234-B48033CD0AF9}" srcOrd="1" destOrd="0" presId="urn:microsoft.com/office/officeart/2005/8/layout/pyramid4"/>
    <dgm:cxn modelId="{2748DAF9-93C8-43D2-A813-E49AFCE11CC8}" type="presParOf" srcId="{33951B1C-5396-46A1-9A04-60A1A276FB28}" destId="{4D99DAD7-FDE9-4D9A-852E-E8C62150B527}" srcOrd="2" destOrd="0" presId="urn:microsoft.com/office/officeart/2005/8/layout/pyramid4"/>
    <dgm:cxn modelId="{D16CD336-4E5E-41B0-855B-48ECCCB19235}" type="presParOf" srcId="{33951B1C-5396-46A1-9A04-60A1A276FB28}" destId="{4A4AD6CB-FBA2-4DDE-A647-1A70E9EFD98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B4554-9428-4B41-9DE6-DDF41CD360D4}">
      <dsp:nvSpPr>
        <dsp:cNvPr id="0" name=""/>
        <dsp:cNvSpPr/>
      </dsp:nvSpPr>
      <dsp:spPr>
        <a:xfrm>
          <a:off x="3513241" y="0"/>
          <a:ext cx="2369152" cy="236915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>
              <a:latin typeface="Arial"/>
              <a:cs typeface="Arial"/>
            </a:rPr>
            <a:t>Kenen kanssa? </a:t>
          </a:r>
          <a:r>
            <a:rPr lang="fi-FI" sz="1200" b="1" i="0" kern="1200">
              <a:latin typeface="Montserrat"/>
            </a:rPr>
            <a:t>Kirkot</a:t>
          </a:r>
          <a:r>
            <a:rPr lang="fi-FI" sz="1200" b="1" kern="1200">
              <a:latin typeface="Montserrat"/>
            </a:rPr>
            <a:t>, seurakunnat ja kansalais-järjestöt</a:t>
          </a:r>
        </a:p>
      </dsp:txBody>
      <dsp:txXfrm>
        <a:off x="4105529" y="1184576"/>
        <a:ext cx="1184576" cy="1184576"/>
      </dsp:txXfrm>
    </dsp:sp>
    <dsp:sp modelId="{A823740D-7A36-437D-B234-B48033CD0AF9}">
      <dsp:nvSpPr>
        <dsp:cNvPr id="0" name=""/>
        <dsp:cNvSpPr/>
      </dsp:nvSpPr>
      <dsp:spPr>
        <a:xfrm>
          <a:off x="2328665" y="2369152"/>
          <a:ext cx="2369152" cy="236915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>
              <a:latin typeface="Arial"/>
            </a:rPr>
            <a:t>Keiden</a:t>
          </a:r>
          <a:r>
            <a:rPr lang="fi-FI" sz="1200" kern="1200">
              <a:latin typeface="Arial"/>
            </a:rPr>
            <a:t> parissa?</a:t>
          </a:r>
          <a:endParaRPr lang="fi-FI" sz="1200" b="1" kern="120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err="1">
              <a:latin typeface="Arial"/>
            </a:rPr>
            <a:t>Hauraassa</a:t>
          </a:r>
          <a:r>
            <a:rPr lang="en-US" sz="1200" b="1" kern="1200">
              <a:latin typeface="Arial"/>
            </a:rPr>
            <a:t> ja </a:t>
          </a:r>
          <a:r>
            <a:rPr lang="en-US" sz="1200" b="1" kern="1200" err="1">
              <a:latin typeface="Arial"/>
            </a:rPr>
            <a:t>haavoittuvassa</a:t>
          </a:r>
          <a:r>
            <a:rPr lang="en-US" sz="1200" b="1" kern="1200">
              <a:latin typeface="Arial"/>
            </a:rPr>
            <a:t> </a:t>
          </a:r>
          <a:r>
            <a:rPr lang="en-US" sz="1200" b="1" kern="1200" err="1">
              <a:latin typeface="Arial"/>
            </a:rPr>
            <a:t>asemassa</a:t>
          </a:r>
          <a:r>
            <a:rPr lang="en-US" sz="1200" b="1" kern="1200">
              <a:latin typeface="Arial"/>
            </a:rPr>
            <a:t> </a:t>
          </a:r>
          <a:r>
            <a:rPr lang="en-US" sz="1200" b="1" kern="1200" err="1">
              <a:latin typeface="Arial"/>
            </a:rPr>
            <a:t>olevat</a:t>
          </a:r>
          <a:r>
            <a:rPr lang="en-US" sz="1200" b="1" kern="1200">
              <a:latin typeface="Arial"/>
            </a:rPr>
            <a:t> </a:t>
          </a:r>
          <a:r>
            <a:rPr lang="en-US" sz="1200" b="1" kern="1200" err="1">
              <a:latin typeface="Arial"/>
            </a:rPr>
            <a:t>ihmiset</a:t>
          </a:r>
          <a:endParaRPr lang="fi-FI" sz="1200" b="1" kern="1200" err="1"/>
        </a:p>
      </dsp:txBody>
      <dsp:txXfrm>
        <a:off x="2920953" y="3553728"/>
        <a:ext cx="1184576" cy="1184576"/>
      </dsp:txXfrm>
    </dsp:sp>
    <dsp:sp modelId="{4D99DAD7-FDE9-4D9A-852E-E8C62150B527}">
      <dsp:nvSpPr>
        <dsp:cNvPr id="0" name=""/>
        <dsp:cNvSpPr/>
      </dsp:nvSpPr>
      <dsp:spPr>
        <a:xfrm rot="10800000">
          <a:off x="3472895" y="2369152"/>
          <a:ext cx="2449845" cy="236915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1" i="0" kern="1200">
              <a:latin typeface="Arial"/>
            </a:rPr>
          </a:br>
          <a:r>
            <a:rPr lang="en-US" sz="1400" b="1" i="0" kern="1200" err="1">
              <a:latin typeface="Arial"/>
            </a:rPr>
            <a:t>Vahvistuvat</a:t>
          </a:r>
          <a:r>
            <a:rPr lang="en-US" sz="1400" b="1" i="0" kern="1200">
              <a:latin typeface="Arial"/>
            </a:rPr>
            <a:t> </a:t>
          </a:r>
          <a:r>
            <a:rPr lang="en-US" sz="1400" b="1" i="0" kern="1200" err="1">
              <a:latin typeface="Arial"/>
            </a:rPr>
            <a:t>kirkot</a:t>
          </a:r>
          <a:r>
            <a:rPr lang="en-US" sz="1400" b="1" kern="1200">
              <a:latin typeface="Arial"/>
              <a:cs typeface="Arial"/>
            </a:rPr>
            <a:t> ja </a:t>
          </a:r>
          <a:r>
            <a:rPr lang="en-US" sz="1400" b="1" kern="1200" err="1">
              <a:latin typeface="Arial"/>
              <a:cs typeface="Arial"/>
            </a:rPr>
            <a:t>kestävät</a:t>
          </a:r>
          <a:r>
            <a:rPr lang="en-US" sz="1400" b="1" kern="1200">
              <a:latin typeface="Arial"/>
              <a:cs typeface="Arial"/>
            </a:rPr>
            <a:t>, </a:t>
          </a:r>
          <a:r>
            <a:rPr lang="en-US" sz="1400" b="1" kern="1200" err="1">
              <a:latin typeface="Arial"/>
              <a:cs typeface="Arial"/>
            </a:rPr>
            <a:t>hyvinvoivat</a:t>
          </a:r>
          <a:r>
            <a:rPr lang="en-US" sz="1400" b="1" kern="1200">
              <a:latin typeface="Arial"/>
              <a:cs typeface="Arial"/>
            </a:rPr>
            <a:t> </a:t>
          </a:r>
          <a:r>
            <a:rPr lang="en-US" sz="1400" b="1" kern="1200" err="1">
              <a:latin typeface="Arial"/>
              <a:cs typeface="Arial"/>
            </a:rPr>
            <a:t>yhteisöt</a:t>
          </a:r>
          <a:endParaRPr lang="fi-FI" sz="1400" b="1" kern="1200">
            <a:latin typeface="Montserrat" panose="00000500000000000000" pitchFamily="2" charset="0"/>
          </a:endParaRPr>
        </a:p>
      </dsp:txBody>
      <dsp:txXfrm rot="10800000">
        <a:off x="4085356" y="2369152"/>
        <a:ext cx="1224923" cy="1184576"/>
      </dsp:txXfrm>
    </dsp:sp>
    <dsp:sp modelId="{4A4AD6CB-FBA2-4DDE-A647-1A70E9EFD98F}">
      <dsp:nvSpPr>
        <dsp:cNvPr id="0" name=""/>
        <dsp:cNvSpPr/>
      </dsp:nvSpPr>
      <dsp:spPr>
        <a:xfrm>
          <a:off x="4668345" y="2369152"/>
          <a:ext cx="2428096" cy="236915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>
              <a:latin typeface="Montserrat"/>
            </a:rPr>
            <a:t>Miten?</a:t>
          </a:r>
          <a:br>
            <a:rPr lang="fi-FI" sz="1200" b="1" kern="1200">
              <a:latin typeface="Montserrat"/>
            </a:rPr>
          </a:br>
          <a:r>
            <a:rPr lang="en-US" sz="1200" b="1" i="0" kern="1200" err="1">
              <a:latin typeface="Arial"/>
            </a:rPr>
            <a:t>Inklusiivisuus</a:t>
          </a:r>
          <a:r>
            <a:rPr lang="en-US" sz="1200" b="1" i="0" kern="1200"/>
            <a:t>, </a:t>
          </a:r>
          <a:r>
            <a:rPr lang="en-US" sz="1200" b="1" i="0" kern="1200" err="1">
              <a:latin typeface="Arial"/>
            </a:rPr>
            <a:t>ihmisoikeusperustaisuus</a:t>
          </a:r>
          <a:r>
            <a:rPr lang="en-US" sz="1200" b="1" kern="1200">
              <a:latin typeface="Arial"/>
              <a:cs typeface="Arial"/>
            </a:rPr>
            <a:t>, paikallisjohtoisuus</a:t>
          </a:r>
          <a:endParaRPr lang="fi-FI" sz="1200" b="1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5275369" y="3553728"/>
        <a:ext cx="1214048" cy="118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04B9EBC-5D97-42BF-B6EB-8E1B9C4377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E2037F-A1E2-4CCA-8629-3BDB2B3CEB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3F91-E352-4BC0-865E-00C4B778E8F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4A672F-4E2F-4FD9-84E6-5C27D7492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937CE8-A32E-40B1-B45D-D4F2F4E54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C6AB-2EC7-448B-8841-68F14F136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98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1401-98B2-4A2C-809B-B877EE2C7168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9FF8-BAB1-4496-B899-A3D3A047A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2FAA3-12E3-4075-87F5-AF16436D473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89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19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1.jpe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3.jpe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24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4.jpe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5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26.jpe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26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27.jpe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28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28.jpe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29.jpe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5" Type="http://schemas.openxmlformats.org/officeDocument/2006/relationships/image" Target="../media/image31.jpe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5" Type="http://schemas.openxmlformats.org/officeDocument/2006/relationships/image" Target="../media/image32.jpe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32.jpe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33.jpe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34.jpe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5" Type="http://schemas.openxmlformats.org/officeDocument/2006/relationships/image" Target="../media/image35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5" Type="http://schemas.openxmlformats.org/officeDocument/2006/relationships/image" Target="../media/image36.jpe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5" Type="http://schemas.openxmlformats.org/officeDocument/2006/relationships/image" Target="../media/image37.jpe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5" Type="http://schemas.openxmlformats.org/officeDocument/2006/relationships/image" Target="../media/image38.jpe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5" Type="http://schemas.openxmlformats.org/officeDocument/2006/relationships/image" Target="../media/image39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5" Type="http://schemas.openxmlformats.org/officeDocument/2006/relationships/image" Target="../media/image40.jpe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5" Type="http://schemas.openxmlformats.org/officeDocument/2006/relationships/image" Target="../media/image41.jpe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pilvi, taivas, piha-, puu&#10;&#10;Kuvaus luotu automaattisesti">
            <a:extLst>
              <a:ext uri="{FF2B5EF4-FFF2-40B4-BE49-F238E27FC236}">
                <a16:creationId xmlns:a16="http://schemas.microsoft.com/office/drawing/2014/main" id="{1C38469F-DA15-FA5E-5C49-1E1BF8EA373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001" y="-140208"/>
            <a:ext cx="12456000" cy="6998208"/>
          </a:xfrm>
          <a:prstGeom prst="rect">
            <a:avLst/>
          </a:prstGeom>
        </p:spPr>
      </p:pic>
      <p:sp>
        <p:nvSpPr>
          <p:cNvPr id="11" name="Alaotsikko 2">
            <a:extLst>
              <a:ext uri="{FF2B5EF4-FFF2-40B4-BE49-F238E27FC236}">
                <a16:creationId xmlns:a16="http://schemas.microsoft.com/office/drawing/2014/main" id="{9DB31F58-7512-4C02-B754-EF977BCAB0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0244" y="3670234"/>
            <a:ext cx="3993137" cy="161364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6F23E10-3027-48D9-BA5D-0A9A13FDAD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6258" y="1328057"/>
            <a:ext cx="4577123" cy="2034348"/>
          </a:xfrm>
        </p:spPr>
        <p:txBody>
          <a:bodyPr vert="horz" anchor="b">
            <a:normAutofit/>
          </a:bodyPr>
          <a:lstStyle>
            <a:lvl1pPr algn="r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251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uva 3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A626C848-60CF-8E9C-CBD4-11A07E23112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575" y="4831455"/>
            <a:ext cx="2641751" cy="1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6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vaate, henkilö, poika&#10;&#10;Kuvaus luotu automaattisesti">
            <a:extLst>
              <a:ext uri="{FF2B5EF4-FFF2-40B4-BE49-F238E27FC236}">
                <a16:creationId xmlns:a16="http://schemas.microsoft.com/office/drawing/2014/main" id="{DD584386-2EA4-5835-90A6-D403940F6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99"/>
          <a:stretch/>
        </p:blipFill>
        <p:spPr>
          <a:xfrm>
            <a:off x="0" y="0"/>
            <a:ext cx="12204000" cy="7169738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5182E8CB-3898-3B9A-F661-52BE9260943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805" y="4912272"/>
            <a:ext cx="2641751" cy="186771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A32DAF12-5469-7137-E8EC-B4E9F1BD1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2571" y="1061183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982A8E0B-5496-3710-AEE5-E7CC4CD37A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22571" y="3366392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4192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henkilö, taapero, vaate&#10;&#10;Kuvaus luotu automaattisesti">
            <a:extLst>
              <a:ext uri="{FF2B5EF4-FFF2-40B4-BE49-F238E27FC236}">
                <a16:creationId xmlns:a16="http://schemas.microsoft.com/office/drawing/2014/main" id="{C0EE51B3-A202-050F-B2DA-8E09E419A59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0"/>
          <a:stretch/>
        </p:blipFill>
        <p:spPr>
          <a:xfrm>
            <a:off x="0" y="0"/>
            <a:ext cx="12191999" cy="7163999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327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50993F08-CC65-4E1C-54AA-B641302707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096" y="4876698"/>
            <a:ext cx="2641751" cy="1867714"/>
          </a:xfrm>
          <a:prstGeom prst="rect">
            <a:avLst/>
          </a:prstGeom>
        </p:spPr>
      </p:pic>
      <p:sp>
        <p:nvSpPr>
          <p:cNvPr id="6" name="Alaotsikko 2">
            <a:extLst>
              <a:ext uri="{FF2B5EF4-FFF2-40B4-BE49-F238E27FC236}">
                <a16:creationId xmlns:a16="http://schemas.microsoft.com/office/drawing/2014/main" id="{9495913B-7142-6F9B-73B2-93BA0D1E63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1725" y="3398992"/>
            <a:ext cx="3993137" cy="161364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8EDBC9C-4A11-0B42-A416-6957E81B0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7739" y="1056815"/>
            <a:ext cx="4577123" cy="2034348"/>
          </a:xfrm>
        </p:spPr>
        <p:txBody>
          <a:bodyPr vert="horz" anchor="b">
            <a:normAutofit/>
          </a:bodyPr>
          <a:lstStyle>
            <a:lvl1pPr algn="r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7658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, henkilö, taapero, sisä-&#10;&#10;Kuvaus luotu automaattisesti">
            <a:extLst>
              <a:ext uri="{FF2B5EF4-FFF2-40B4-BE49-F238E27FC236}">
                <a16:creationId xmlns:a16="http://schemas.microsoft.com/office/drawing/2014/main" id="{5192908B-6D4E-6560-88BA-79A1BB3A5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327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815" y="1732113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</a:t>
            </a:r>
            <a:br>
              <a:rPr lang="fi-FI"/>
            </a:br>
            <a:r>
              <a:rPr lang="fi-FI"/>
              <a:t>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815" y="4037322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529F3CC2-3886-1436-B35B-DFCA6E7D36B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249" y="273457"/>
            <a:ext cx="2641751" cy="1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104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B7054C96-6274-4344-8F1C-9D8B3F9EBD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1089"/>
            <a:ext cx="9144000" cy="2387600"/>
          </a:xfrm>
        </p:spPr>
        <p:txBody>
          <a:bodyPr vert="horz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95267"/>
            <a:ext cx="9144000" cy="156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4DA1EC6-FD96-4315-9EBD-2928B8B679DF}"/>
              </a:ext>
            </a:extLst>
          </p:cNvPr>
          <p:cNvCxnSpPr>
            <a:cxnSpLocks/>
          </p:cNvCxnSpPr>
          <p:nvPr userDrawn="1"/>
        </p:nvCxnSpPr>
        <p:spPr>
          <a:xfrm>
            <a:off x="4898211" y="4194149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3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83BC1A8A-A3C3-4DC4-A71B-238228D24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4759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83BC1A8A-A3C3-4DC4-A71B-238228D24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id="{13994B2C-6ECC-4E39-B141-20CC0B17B3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7BCA4F-9062-4B46-9FA2-755EDD85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68" y="1830722"/>
            <a:ext cx="5018363" cy="1642460"/>
          </a:xfrm>
        </p:spPr>
        <p:txBody>
          <a:bodyPr vert="horz"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774BBC-BD18-4C6B-B972-A50EF26B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266" y="701702"/>
            <a:ext cx="4856309" cy="5454597"/>
          </a:xfrm>
        </p:spPr>
        <p:txBody>
          <a:bodyPr anchor="ctr"/>
          <a:lstStyle>
            <a:lvl4pPr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5B6CC3-33F4-4CC1-81A3-6A2EC0F7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33" y="14381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C195E768-76B1-434E-9289-2595ECCB79C4}" type="datetime1">
              <a:rPr lang="fi-FI" smtClean="0"/>
              <a:t>24.1.2025</a:t>
            </a:fld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484D391B-6EFF-4180-9E7A-334F2CB52EDE}"/>
              </a:ext>
            </a:extLst>
          </p:cNvPr>
          <p:cNvSpPr txBox="1">
            <a:spLocks/>
          </p:cNvSpPr>
          <p:nvPr userDrawn="1"/>
        </p:nvSpPr>
        <p:spPr>
          <a:xfrm>
            <a:off x="9206113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B37718-6688-4F18-A3A4-5BFEA6AE51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EF4AC885-2B1D-41F5-80AC-E7E8B3892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468" y="3622431"/>
            <a:ext cx="5018363" cy="224655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269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5322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741230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2570" y="1825625"/>
            <a:ext cx="874123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0A6-F645-4688-BBAF-B521945A26F4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4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369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867376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3099" y="1825625"/>
            <a:ext cx="4356848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09B5-4BD5-4BED-8EEC-68F2A4ACDD07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4FFC9929-2D4B-4FA7-A3FA-B826124BFB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12570" y="1825625"/>
            <a:ext cx="4356848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6185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5634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867376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FAD4-1674-4CF2-B45B-8A6AE3267E70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DB8E5AD2-AC49-41BF-8E8E-B9E708CF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0" y="1825625"/>
            <a:ext cx="43568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682673EF-6749-45FF-934F-521AB8AF8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3099" y="1825625"/>
            <a:ext cx="435684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144CFA57-DA64-4D38-8D84-371526158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3099" y="2649537"/>
            <a:ext cx="4356848" cy="3527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EA4B8D27-0B6D-4D93-BEA3-C8D021A54D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12570" y="2649537"/>
            <a:ext cx="4356848" cy="3527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85137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60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56E71187-36AE-484F-BB17-5AEC7FEC5F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3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97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F0B70832-C857-4352-9AB3-07B0CEC30C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5987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vaate, henkilö, tyttö&#10;&#10;Kuvaus luotu automaattisesti">
            <a:extLst>
              <a:ext uri="{FF2B5EF4-FFF2-40B4-BE49-F238E27FC236}">
                <a16:creationId xmlns:a16="http://schemas.microsoft.com/office/drawing/2014/main" id="{12683D11-A1D5-1D0B-7F41-FB94E27F2F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EFE43AA5-81C5-F0DD-F621-ED4D137FBF9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810"/>
            <a:ext cx="2641751" cy="18677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85D218D-89FB-42EC-E303-594063FA00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917" y="1954395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B57076-37A1-45FB-B9E2-48056B91EB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78917" y="4259604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6836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4593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69DB39D1-E9DE-4768-B8E5-E053B3D952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807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93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projektori&#10;&#10;Kuvaus luotu automaattisesti">
            <a:extLst>
              <a:ext uri="{FF2B5EF4-FFF2-40B4-BE49-F238E27FC236}">
                <a16:creationId xmlns:a16="http://schemas.microsoft.com/office/drawing/2014/main" id="{1F6A6F5A-2B5A-4C9F-8B1D-C8C1B4F6F1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8799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2627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7D072600-72AA-43DA-A6A5-4467A400B2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6948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1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6971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nuoli&#10;&#10;Kuvaus luotu automaattisesti">
            <a:extLst>
              <a:ext uri="{FF2B5EF4-FFF2-40B4-BE49-F238E27FC236}">
                <a16:creationId xmlns:a16="http://schemas.microsoft.com/office/drawing/2014/main" id="{1076E750-FB3F-4D51-A144-AEF6A57EDC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9458-F8AF-497E-9F81-AD036D03DEDB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044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1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751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nuoli&#10;&#10;Kuvaus luotu automaattisesti">
            <a:extLst>
              <a:ext uri="{FF2B5EF4-FFF2-40B4-BE49-F238E27FC236}">
                <a16:creationId xmlns:a16="http://schemas.microsoft.com/office/drawing/2014/main" id="{1076E750-FB3F-4D51-A144-AEF6A57EDC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9661-B6A2-4FCB-BD74-92B50AB3778C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6CE89924-14C9-4296-ABC7-EBBCD552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15A44A2E-E5B2-4E04-80E5-5944B427B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76550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1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1290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A64F9AF8-C832-478A-829F-2E210CB7E8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AD7-C136-4D1E-AF2E-19C7BA22B24F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99210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2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139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27A65451-5E9A-4362-B56B-472B5EC62E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017-FB81-4058-9ED0-07FC92AC8426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428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2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731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uva 11">
            <a:extLst>
              <a:ext uri="{FF2B5EF4-FFF2-40B4-BE49-F238E27FC236}">
                <a16:creationId xmlns:a16="http://schemas.microsoft.com/office/drawing/2014/main" id="{BC0B16E9-3EA2-4500-8BB5-B551C52756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3D5-4913-4B12-8F1A-D77C9E7C9514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53A0229-BAFC-4889-A089-6AEF35F3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6350BE49-FFA0-4D9E-B58E-CD5AA20BE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02352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36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0B3FA059-4826-40F7-A69B-9938401E2E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A3C4-84FB-423B-A833-1DD13600A864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98422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3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6587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 14">
            <a:extLst>
              <a:ext uri="{FF2B5EF4-FFF2-40B4-BE49-F238E27FC236}">
                <a16:creationId xmlns:a16="http://schemas.microsoft.com/office/drawing/2014/main" id="{7FDD56A1-7DDE-49A6-9567-FDDE69B065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B70B-7C2E-4009-96C2-C9329400CE93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74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35FE94A8-6D54-C26D-3E65-46A53A879F9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92"/>
            <a:ext cx="12204000" cy="6876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5101497B-0CC3-0AC6-1F22-56E44175D7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792" y="404368"/>
            <a:ext cx="2641751" cy="1867714"/>
          </a:xfrm>
          <a:prstGeom prst="rect">
            <a:avLst/>
          </a:prstGeom>
        </p:spPr>
      </p:pic>
      <p:sp>
        <p:nvSpPr>
          <p:cNvPr id="11" name="Alaotsikko 2">
            <a:extLst>
              <a:ext uri="{FF2B5EF4-FFF2-40B4-BE49-F238E27FC236}">
                <a16:creationId xmlns:a16="http://schemas.microsoft.com/office/drawing/2014/main" id="{B6620BA0-FA13-A904-BCC3-123312648D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6365" y="3449792"/>
            <a:ext cx="3993137" cy="161364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D24D9ED7-4E46-2F0E-1B28-1D7ED6D58A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2379" y="1107615"/>
            <a:ext cx="4577123" cy="2034348"/>
          </a:xfrm>
        </p:spPr>
        <p:txBody>
          <a:bodyPr vert="horz" anchor="b">
            <a:normAutofit/>
          </a:bodyPr>
          <a:lstStyle>
            <a:lvl1pPr algn="r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73651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3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202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 14">
            <a:extLst>
              <a:ext uri="{FF2B5EF4-FFF2-40B4-BE49-F238E27FC236}">
                <a16:creationId xmlns:a16="http://schemas.microsoft.com/office/drawing/2014/main" id="{259B10F8-B6DC-4B68-998C-8044E40EBE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B408-7E6A-4561-A965-EDE232A4655D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4699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1677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id="{C9CF7A8C-CE21-4C7A-A00A-F77810DA90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925B-DA76-45EB-B569-214FB920AC23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94995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4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9787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uva 11" descr="Kuva, joka sisältää kohteen nuoli&#10;&#10;Kuvaus luotu automaattisesti">
            <a:extLst>
              <a:ext uri="{FF2B5EF4-FFF2-40B4-BE49-F238E27FC236}">
                <a16:creationId xmlns:a16="http://schemas.microsoft.com/office/drawing/2014/main" id="{87376913-E50E-4387-9E96-C5E04E43BF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A492-0714-4886-B211-87CBBA09BAA6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792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4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4042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nuoli&#10;&#10;Kuvaus luotu automaattisesti">
            <a:extLst>
              <a:ext uri="{FF2B5EF4-FFF2-40B4-BE49-F238E27FC236}">
                <a16:creationId xmlns:a16="http://schemas.microsoft.com/office/drawing/2014/main" id="{8129CBB7-CA95-4DB5-BA28-C36DB59D89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BCB3-DE3E-4E88-A776-8A852B77D7ED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2423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4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612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2D9143B0-048A-4677-98A2-9C8E5C0077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6563-8E94-456C-AB1A-BC730F03108B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0691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5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9558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4945E664-5DB1-4537-B836-CD53F16D6C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5EB4-BFD9-4BD5-B3DE-197159AF66A2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5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029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9FCF73B0-126B-453B-9EA7-F5AB6B4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5808-44CB-4246-A8C2-12D8E3391149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18989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5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0163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1B3519DA-7254-4EAF-94F9-707A110872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7124-2A20-4688-9892-F5411985B26C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68866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sto/sitaat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8298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AC71C887-6855-4E89-A710-FEA8506D6D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/>
              <a:t>”Nosto tai sitaatti sopii tähän paikkaan hyvin”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– Sitaatin lähde</a:t>
            </a:r>
          </a:p>
        </p:txBody>
      </p:sp>
    </p:spTree>
    <p:extLst>
      <p:ext uri="{BB962C8B-B14F-4D97-AF65-F5344CB8AC3E}">
        <p14:creationId xmlns:p14="http://schemas.microsoft.com/office/powerpoint/2010/main" val="1728379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7818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C1413E65-1FC2-4106-AEF1-A00456FD8D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6E2ED78-3D5B-473F-BCF0-111548C534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6D2A48F-A03B-4638-8B46-A1FCCA31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30447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ateenkaari, piha-, taivas, puu&#10;&#10;Kuvaus luotu automaattisesti">
            <a:extLst>
              <a:ext uri="{FF2B5EF4-FFF2-40B4-BE49-F238E27FC236}">
                <a16:creationId xmlns:a16="http://schemas.microsoft.com/office/drawing/2014/main" id="{8D88EADF-0013-6E43-1E90-2B9207A2FC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70" y="0"/>
            <a:ext cx="12213540" cy="6858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3495" y="1629199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495" y="3934408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pic>
        <p:nvPicPr>
          <p:cNvPr id="5" name="Kuva 4" descr="Kuva, joka sisältää kohteen symboli, Grafiikka, kuvakaappaus, ympyrä&#10;&#10;Kuvaus luotu automaattisesti">
            <a:extLst>
              <a:ext uri="{FF2B5EF4-FFF2-40B4-BE49-F238E27FC236}">
                <a16:creationId xmlns:a16="http://schemas.microsoft.com/office/drawing/2014/main" id="{D5FDA1ED-0A16-8562-6EE3-4EECC9CD4A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12" y="5211920"/>
            <a:ext cx="1012584" cy="12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77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376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716E8CF5-015C-4FD3-8BB0-502BF8975E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4A029B14-B9A6-465C-AEAD-B0E93AB26C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6CF60A3C-77A3-4EFA-AFCA-36D7D3850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4240174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6202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1AE60BC4-2E88-4DC5-BEA2-177F4586E0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73D34D3-FF24-4809-8B1B-CCA9358AD9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729F224-95F0-4AA3-BC77-5EB1336B0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158576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324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07BD73EF-DFB1-4164-B80E-F01AD87721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7D5B88-F627-46DD-8F5F-B0121EC065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B051EC7-E656-4E75-891D-E9117789F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3137569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19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741230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2570" y="1825625"/>
            <a:ext cx="874123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0A6-F645-4688-BBAF-B521945A26F4}" type="datetime1">
              <a:rPr lang="fi-FI" smtClean="0"/>
              <a:t>24.1.2025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64BDFE0-23FD-4FB9-868E-275C440A97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061" y="2349000"/>
            <a:ext cx="248931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59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6545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259D9A4-6AF6-4C23-A391-60D757A78F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22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5269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2D5528BD-CFA5-4BDD-A809-8999A6D97C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7EB265-2842-363E-62B8-ED560AB79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FCD6B4-5C38-EFE1-7502-C0220FFD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7FDA44-217C-A5F5-2979-D87F79E4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678136-5C46-1C01-C6BC-FEE27806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8A7D63-77D7-9497-A09D-900A4A59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676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6C0ED-4219-C5E5-F664-622A4781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D74DEA-3181-1DC2-0DB6-CEE8FCF2F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FDA7AD-30A3-4D21-B977-ACB775B8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D97F1-0A8D-3ACE-50D9-8FD7230B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DD4D67-2567-5A1A-AEE4-A8F71832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036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5E678-7B54-499C-FA02-E7AE12DF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0D40DB-A496-2249-1039-082CB65D3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CC096C-800E-9BE2-0EC8-C1485C77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92D6-DF07-3CC7-42A5-1CBF1D34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BB60D3-1F2E-B36F-F777-0442745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448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F3480-0D3F-243F-8F4B-99B24CB9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D46343-BACA-1730-D26E-A5CE02DB3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2C6AF4-5A2B-5006-9B5E-7BD0DBBE6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2B9DA3-38C7-BE35-BC3B-3EA5AE83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D01B157-06BC-C448-9311-DD83FBFC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C6EF22-5F99-26A7-3A4D-D3A52DEA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, Ihmisen kasvot, henkilö, mikrofoni&#10;&#10;Kuvaus luotu automaattisesti">
            <a:extLst>
              <a:ext uri="{FF2B5EF4-FFF2-40B4-BE49-F238E27FC236}">
                <a16:creationId xmlns:a16="http://schemas.microsoft.com/office/drawing/2014/main" id="{21AF3B9C-B46B-6F1A-ABDA-042DE5B5B29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" y="0"/>
            <a:ext cx="12168000" cy="6876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3495" y="1917888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495" y="4223097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4AEA68A7-9D5A-BA12-14AF-453D360175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249" y="320415"/>
            <a:ext cx="2641751" cy="1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92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8FF63-DEB4-C3FE-58F9-EC407F97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AF4C3A-BC76-169B-0CC8-38751E963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27DDFA-79D4-5916-93DC-50E385110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996D23-804E-E52C-4724-FEF89AA7D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B2C209-F981-7186-D90F-B557B1743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4EAD0E-27AD-CF63-F8BB-D7F2DDB6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F845726-A588-D8FC-E3AE-8F92128D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54EBFD5-26B6-6144-B5E8-47D97CE5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751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2AEDC-2E60-7DDA-A818-D64FD6E3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AB44AD-7D7C-4850-1AD5-FB265A45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691B90E-99F6-E811-0F6A-B839C513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34BE47-2724-4BA3-4532-0AB32095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92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D14821-DC95-D45E-73C9-5F817515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25D3EC-E8A0-EADE-A601-C26C744E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D9AE52F-50E0-5131-6D64-0E9530A7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70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2E969C-46B1-F1CA-7E09-8C87C8AE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74F650-5AFA-9A41-A358-B338684E6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7B90FD-14C4-949A-C1A4-E8F4703FF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66C054-30D4-4C02-3AD5-60BA2987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E6B7E5-45B6-C3C0-C927-9C98BF38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65FC0E-E228-B3E7-F233-1D4704FD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857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852956-AE01-81C0-1ECC-41B21D9A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FB617BE-7EE2-411A-F820-D0ACC87E0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E20E15-91CB-3631-B339-B0A4315E1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416A22-2040-940D-0E6B-A80BF5DB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E6C310-40D2-9E67-72F6-0531DFF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40AD8-D07F-55C1-B16D-683D4E4D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341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2FFCB-9D2B-B033-FB2D-E7C87E90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BDCBC8D-63F6-07A1-A353-B9FC75F14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C51618-1A95-6122-A0EB-236414A8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AFE18-914D-CF47-E22A-CFB7C0B1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AF14BD-2315-6B9F-F3AA-B3C0E92B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156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105A13E-1213-4C59-EAEE-1D3902C7F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E91887-4AD7-6714-1B57-4378D352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2377FF-1EDE-F84C-3094-51A3F644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BE4ED4-6EAB-668A-21B6-DADD0B19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1CC01A-440C-EE86-2941-305AA5CF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00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iha-, henkilö, puu, Ihmisen kasvot&#10;&#10;Kuvaus luotu automaattisesti">
            <a:extLst>
              <a:ext uri="{FF2B5EF4-FFF2-40B4-BE49-F238E27FC236}">
                <a16:creationId xmlns:a16="http://schemas.microsoft.com/office/drawing/2014/main" id="{ECA9CF9F-3BEC-BC2E-B000-00C690BFFC8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86597" y="1480271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6597" y="3785480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A388A71C-0B5D-FE1D-20EA-351F54A214E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" y="4823676"/>
            <a:ext cx="2641751" cy="1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vaate, henkilö&#10;&#10;Kuvaus luotu automaattisesti">
            <a:extLst>
              <a:ext uri="{FF2B5EF4-FFF2-40B4-BE49-F238E27FC236}">
                <a16:creationId xmlns:a16="http://schemas.microsoft.com/office/drawing/2014/main" id="{6BDFCD33-7B84-A343-BAF2-0E0CE704D1D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335" y="2471485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3335" y="4776694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21A10983-71C6-99CE-3E68-DB231BC4119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85" y="183782"/>
            <a:ext cx="2641751" cy="1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, henkilö, Ihmisen kasvot, tussitaulu&#10;&#10;Kuvaus luotu automaattisesti">
            <a:extLst>
              <a:ext uri="{FF2B5EF4-FFF2-40B4-BE49-F238E27FC236}">
                <a16:creationId xmlns:a16="http://schemas.microsoft.com/office/drawing/2014/main" id="{BBFB459C-4C9E-79AA-8599-8D3855CC66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symboli, Grafiikka, kuvakaappaus, ympyrä&#10;&#10;Kuvaus luotu automaattisesti">
            <a:extLst>
              <a:ext uri="{FF2B5EF4-FFF2-40B4-BE49-F238E27FC236}">
                <a16:creationId xmlns:a16="http://schemas.microsoft.com/office/drawing/2014/main" id="{5B8B0E4F-725E-6040-0454-DE5BA02BA4D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352" y="5150652"/>
            <a:ext cx="1012584" cy="128052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5DA7E56-7E9F-4438-05F6-AD5DF7A20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6258" y="525181"/>
            <a:ext cx="4577123" cy="2034348"/>
          </a:xfrm>
        </p:spPr>
        <p:txBody>
          <a:bodyPr vert="horz" anchor="b">
            <a:normAutofit/>
          </a:bodyPr>
          <a:lstStyle>
            <a:lvl1pPr algn="r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473946C8-0A22-1895-CB41-4CEF3A8A79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0244" y="2725465"/>
            <a:ext cx="3993137" cy="161364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789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, henkilö, Ihmisen kasvot, mies&#10;&#10;Kuvaus luotu automaattisesti">
            <a:extLst>
              <a:ext uri="{FF2B5EF4-FFF2-40B4-BE49-F238E27FC236}">
                <a16:creationId xmlns:a16="http://schemas.microsoft.com/office/drawing/2014/main" id="{F6709054-ABA1-E916-F15A-855FDC07878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symboli, Grafiikka, kuvakaappaus, ympyrä&#10;&#10;Kuvaus luotu automaattisesti">
            <a:extLst>
              <a:ext uri="{FF2B5EF4-FFF2-40B4-BE49-F238E27FC236}">
                <a16:creationId xmlns:a16="http://schemas.microsoft.com/office/drawing/2014/main" id="{C9231F4E-003A-6E9B-839E-AB95C4C0276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80" y="395772"/>
            <a:ext cx="1012584" cy="128052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540892DA-9354-FCBF-B41F-EC7392B944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6870" y="1655981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76840615-2221-12D3-913D-1545077041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26870" y="3905907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134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99A5D101-E9BB-4459-960C-90D85F6203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3008327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421" imgH="423" progId="TCLayout.ActiveDocument.1">
                  <p:embed/>
                </p:oleObj>
              </mc:Choice>
              <mc:Fallback>
                <p:oleObj name="think-cell Slide" r:id="rId48" imgW="421" imgH="423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99A5D101-E9BB-4459-960C-90D85F620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Kuva 27">
            <a:extLst>
              <a:ext uri="{FF2B5EF4-FFF2-40B4-BE49-F238E27FC236}">
                <a16:creationId xmlns:a16="http://schemas.microsoft.com/office/drawing/2014/main" id="{E9A01564-13CB-4203-95FC-74A153B35C14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5BEBDC-D372-439D-BE3F-D0014E9F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B3C6A2-8A7D-4D37-85A3-E38FFE758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B6028D-345E-4983-9377-3B51E8C6D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06113" y="187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3DB1DC-11BF-4585-868B-306EA823E62F}" type="datetime1">
              <a:rPr lang="fi-FI" smtClean="0"/>
              <a:t>24.1.2025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7B2924-DE79-4005-AE54-8E1CC0EED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113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37718-6688-4F18-A3A4-5BFEA6AE51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488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0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73" r:id="rId11"/>
    <p:sldLayoutId id="2147483711" r:id="rId12"/>
    <p:sldLayoutId id="2147483649" r:id="rId13"/>
    <p:sldLayoutId id="2147483650" r:id="rId14"/>
    <p:sldLayoutId id="2147483675" r:id="rId15"/>
    <p:sldLayoutId id="2147483652" r:id="rId16"/>
    <p:sldLayoutId id="2147483676" r:id="rId17"/>
    <p:sldLayoutId id="2147483651" r:id="rId18"/>
    <p:sldLayoutId id="2147483679" r:id="rId19"/>
    <p:sldLayoutId id="2147483680" r:id="rId20"/>
    <p:sldLayoutId id="2147483681" r:id="rId21"/>
    <p:sldLayoutId id="2147483682" r:id="rId22"/>
    <p:sldLayoutId id="2147483656" r:id="rId23"/>
    <p:sldLayoutId id="2147483677" r:id="rId24"/>
    <p:sldLayoutId id="2147483678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2" r:id="rId43"/>
    <p:sldLayoutId id="2147483700" r:id="rId44"/>
    <p:sldLayoutId id="2147483701" r:id="rId4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600" b="1" kern="1200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6A1C99C-D16D-AFEB-85E2-9990AEA2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D9020A-8773-2834-0921-D3E7339A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5F63B3-B642-A1E5-FFFC-E26DF705B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4705A4-3BC4-4A02-A622-48CF89F7F014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816F6F-5C12-66E5-5033-16398712C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A446D8-2901-0EE2-FBE9-A1EB23D85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A3964B-4E8A-4E29-BBCA-B53FC6F6E4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83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2B56-5F40-16DC-4092-8E5E88931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latin typeface="Montserrat" panose="00000500000000000000" pitchFamily="2" charset="0"/>
              </a:rPr>
              <a:t>Lähetysseuran</a:t>
            </a:r>
            <a:br>
              <a:rPr lang="fi-FI">
                <a:latin typeface="Montserrat" panose="00000500000000000000" pitchFamily="2" charset="0"/>
              </a:rPr>
            </a:br>
            <a:r>
              <a:rPr lang="fi-FI">
                <a:latin typeface="Montserrat" panose="00000500000000000000" pitchFamily="2" charset="0"/>
              </a:rPr>
              <a:t>strategia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5BE9A-CB46-0BA8-51EE-DF63653E0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>
                <a:latin typeface="Montserrat" panose="00000500000000000000" pitchFamily="2" charset="0"/>
              </a:rPr>
              <a:t>Suomen Lähetysseura 2024</a:t>
            </a:r>
          </a:p>
        </p:txBody>
      </p:sp>
    </p:spTree>
    <p:extLst>
      <p:ext uri="{BB962C8B-B14F-4D97-AF65-F5344CB8AC3E}">
        <p14:creationId xmlns:p14="http://schemas.microsoft.com/office/powerpoint/2010/main" val="334576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C70127-EC6F-C125-12D0-37C56E99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9586" cy="1899912"/>
          </a:xfrm>
        </p:spPr>
        <p:txBody>
          <a:bodyPr>
            <a:normAutofit/>
          </a:bodyPr>
          <a:lstStyle/>
          <a:p>
            <a:r>
              <a:rPr lang="fi-FI" sz="4000">
                <a:latin typeface="Montserrat" panose="00000500000000000000" pitchFamily="2" charset="0"/>
                <a:cs typeface="Arial" panose="020B0604020202020204" pitchFamily="34" charset="0"/>
              </a:rPr>
              <a:t>Miten pääsemme tavoitteisiimme?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0943"/>
            <a:ext cx="5116287" cy="3906856"/>
          </a:xfrm>
        </p:spPr>
        <p:txBody>
          <a:bodyPr>
            <a:noAutofit/>
          </a:bodyPr>
          <a:lstStyle/>
          <a:p>
            <a:r>
              <a:rPr lang="fi-FI" sz="1800" b="0" i="0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Lähetysseuran ja kumppanien voimavarat vahvistuvat</a:t>
            </a:r>
          </a:p>
          <a:p>
            <a:r>
              <a:rPr lang="fi-FI" sz="1800" dirty="0" err="1">
                <a:latin typeface="Montserrat" panose="00000500000000000000" pitchFamily="2" charset="0"/>
                <a:cs typeface="Arial" panose="020B0604020202020204" pitchFamily="34" charset="0"/>
              </a:rPr>
              <a:t>Ý</a:t>
            </a:r>
            <a:r>
              <a:rPr lang="fi-FI" sz="1800" b="0" i="0" dirty="0" err="1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hteinen</a:t>
            </a:r>
            <a:r>
              <a:rPr lang="fi-FI" sz="1800" b="0" i="0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 tekeminen syventyy osana ekumeenisia verkostoja</a:t>
            </a:r>
          </a:p>
          <a:p>
            <a:r>
              <a:rPr lang="fi-FI" sz="1800" b="0" i="0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Seurakuntia, seurakuntalaisia ja työmme tukijoita kuullaan säännöllisesti ja toimintaa kehitetään yhdessä</a:t>
            </a:r>
          </a:p>
          <a:p>
            <a:pPr algn="l" rtl="0" fontAlgn="base"/>
            <a:r>
              <a:rPr lang="fi-FI" sz="1800" b="0" i="0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Johtaminen ja organisaatiokulttuuri tukevat yhteistä tekemistä</a:t>
            </a:r>
          </a:p>
          <a:p>
            <a:pPr algn="l" rtl="0" fontAlgn="base"/>
            <a:r>
              <a:rPr lang="fi-FI" sz="1800" b="0" i="0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Organisaation toimintatavat ja digitaaliset palvelut vastaavat muuttuviin tarpeisiin</a:t>
            </a:r>
          </a:p>
          <a:p>
            <a:pPr fontAlgn="base"/>
            <a:r>
              <a:rPr lang="fi-FI" sz="1800" b="0" i="0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Ammatillisesti kehittyvä, strategisiin tarpeisiin vastaava ja hyvinvoiva henkilöstö</a:t>
            </a:r>
          </a:p>
          <a:p>
            <a:pPr marL="0" indent="0" algn="l" rtl="0" fontAlgn="base">
              <a:buNone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EC9995BD-EB66-6E61-E78F-5753AE3E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24" y="5163620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9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86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C70127-EC6F-C125-12D0-37C56E99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41371" cy="1899912"/>
          </a:xfrm>
        </p:spPr>
        <p:txBody>
          <a:bodyPr>
            <a:normAutofit/>
          </a:bodyPr>
          <a:lstStyle/>
          <a:p>
            <a:r>
              <a:rPr lang="fi-FI" sz="4000">
                <a:latin typeface="Montserrat" panose="00000500000000000000" pitchFamily="2" charset="0"/>
                <a:cs typeface="Arial" panose="020B0604020202020204" pitchFamily="34" charset="0"/>
              </a:rPr>
              <a:t>Strategiset kehityshankkeet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943"/>
            <a:ext cx="4234544" cy="3906856"/>
          </a:xfrm>
        </p:spPr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b="1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Uudenlaiset kumppanuus- ja verkostomallit, </a:t>
            </a:r>
            <a:r>
              <a:rPr lang="fi-FI" sz="180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jotka syventävät vuorovaikutusta ja yhteistä oppimista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Lähetysseuran ja sen kumppaneiden </a:t>
            </a:r>
            <a:r>
              <a:rPr lang="fi-FI" sz="1800" b="1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tulonlähteiden monipuolistaminen </a:t>
            </a:r>
            <a:r>
              <a:rPr lang="fi-FI" sz="180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ja kasvattaminen hallitusti taloudellisen kestävyyden varmistamiseksi ja työn laajentamiseksi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b="1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Tiedolla johtamisen vahvistaminen ja tekoälyn hyödyntäminen </a:t>
            </a:r>
            <a:r>
              <a:rPr lang="fi-FI" sz="180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päätöksenteon vahvistamiseksi ja toiminnan tehostamiseksi</a:t>
            </a:r>
          </a:p>
          <a:p>
            <a:pPr marL="0" indent="0" algn="l" rtl="0" fontAlgn="base">
              <a:buNone/>
            </a:pPr>
            <a:r>
              <a:rPr lang="fi-FI" sz="180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Kuva 3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23D50BB0-98CA-B6B5-8D1F-9F30CA10B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176" y="5139168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9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029" y="-42428"/>
            <a:ext cx="797797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C70127-EC6F-C125-12D0-37C56E99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19" y="103868"/>
            <a:ext cx="4061675" cy="1899912"/>
          </a:xfrm>
        </p:spPr>
        <p:txBody>
          <a:bodyPr>
            <a:normAutofit/>
          </a:bodyPr>
          <a:lstStyle/>
          <a:p>
            <a:r>
              <a:rPr lang="fi-FI" sz="4000">
                <a:latin typeface="Montserrat" panose="00000500000000000000" pitchFamily="2" charset="0"/>
                <a:cs typeface="Arial" panose="020B0604020202020204" pitchFamily="34" charset="0"/>
              </a:rPr>
              <a:t>Lähetysseuran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31" y="1926771"/>
            <a:ext cx="6324600" cy="3776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Lähetystyö on Jeesuksen antama tehtävä kirkolle ja jokaiselle kristitylle.</a:t>
            </a:r>
          </a:p>
          <a:p>
            <a:r>
              <a:rPr lang="fi-FI" sz="2400">
                <a:latin typeface="Montserrat"/>
                <a:cs typeface="Arial"/>
              </a:rPr>
              <a:t>Evankeliumi kutsuu Kristuksen seuraamiseen ja ikuiseen elämään. Samalla se kutsuu toimimaan haavoittuvassa asemassa olevien rinnalla. </a:t>
            </a:r>
          </a:p>
          <a:p>
            <a:r>
              <a:rPr lang="fi-FI" sz="2400">
                <a:latin typeface="Montserrat" panose="00000500000000000000" pitchFamily="2" charset="0"/>
                <a:cs typeface="Arial" panose="020B0604020202020204" pitchFamily="34" charset="0"/>
              </a:rPr>
              <a:t>Lähetystyö on siis kokonaisvaltaista: siihen kuuluu evankeliumin julistaminen ja oikeuden-mukaisuuden edistäminen.</a:t>
            </a:r>
          </a:p>
          <a:p>
            <a:pPr marL="0" indent="0">
              <a:buNone/>
            </a:pPr>
            <a:endParaRPr lang="fi-FI" sz="2400">
              <a:latin typeface="Montserrat"/>
              <a:cs typeface="Arial"/>
            </a:endParaRPr>
          </a:p>
        </p:txBody>
      </p:sp>
      <p:pic>
        <p:nvPicPr>
          <p:cNvPr id="7" name="Kuva 6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36DBBA2F-A13D-D223-A59F-5148AEC29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83" y="5139178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1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66964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487" y="541088"/>
            <a:ext cx="8239542" cy="18646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4000" b="1" kern="100">
                <a:latin typeface="Montserrat"/>
                <a:ea typeface="Aptos" panose="020B0004020202020204" pitchFamily="34" charset="0"/>
                <a:cs typeface="Arial"/>
              </a:rPr>
              <a:t>Tavoitteenamme on</a:t>
            </a:r>
            <a:r>
              <a:rPr lang="fi-FI" sz="4000" b="1" kern="100">
                <a:effectLst/>
                <a:latin typeface="Montserrat"/>
                <a:ea typeface="Aptos" panose="020B0004020202020204" pitchFamily="34" charset="0"/>
                <a:cs typeface="Arial"/>
              </a:rPr>
              <a:t> uskon, </a:t>
            </a:r>
            <a:r>
              <a:rPr lang="fi-FI" sz="4000" b="1" kern="100">
                <a:latin typeface="Montserrat"/>
                <a:ea typeface="Aptos" panose="020B0004020202020204" pitchFamily="34" charset="0"/>
                <a:cs typeface="Arial"/>
              </a:rPr>
              <a:t>toivon ja</a:t>
            </a:r>
            <a:r>
              <a:rPr lang="fi-FI" sz="4000" b="1" kern="100">
                <a:effectLst/>
                <a:latin typeface="Montserrat"/>
                <a:ea typeface="Aptos" panose="020B0004020202020204" pitchFamily="34" charset="0"/>
                <a:cs typeface="Arial"/>
              </a:rPr>
              <a:t> rakkauden </a:t>
            </a:r>
            <a:r>
              <a:rPr lang="fi-FI" sz="4000" b="1" kern="100">
                <a:latin typeface="Montserrat"/>
                <a:ea typeface="Aptos" panose="020B0004020202020204" pitchFamily="34" charset="0"/>
                <a:cs typeface="Arial"/>
              </a:rPr>
              <a:t>vahvistuminen</a:t>
            </a:r>
            <a:r>
              <a:rPr lang="fi-FI" sz="4000" b="1" kern="100">
                <a:effectLst/>
                <a:latin typeface="Montserrat"/>
                <a:ea typeface="Aptos" panose="020B0004020202020204" pitchFamily="34" charset="0"/>
                <a:cs typeface="Arial"/>
              </a:rPr>
              <a:t> maailmassa </a:t>
            </a:r>
          </a:p>
          <a:p>
            <a:pPr marL="0" indent="0">
              <a:buNone/>
            </a:pPr>
            <a:r>
              <a:rPr lang="fi-FI" sz="4000" kern="100"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				</a:t>
            </a:r>
            <a:endParaRPr lang="fi-FI" sz="40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046A089-BDCE-DEAA-942B-1740BB40C18A}"/>
              </a:ext>
            </a:extLst>
          </p:cNvPr>
          <p:cNvSpPr txBox="1"/>
          <p:nvPr/>
        </p:nvSpPr>
        <p:spPr>
          <a:xfrm>
            <a:off x="9002486" y="2830286"/>
            <a:ext cx="29173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Tehtävämme on </a:t>
            </a:r>
            <a:r>
              <a:rPr lang="fi-FI" sz="2400" b="1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todistaa Jumalan rakkaudesta sanoin ja teoin</a:t>
            </a:r>
            <a:r>
              <a:rPr lang="fi-FI" sz="24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toimia Jumalan käsinä ja jalkoina maan päällä.</a:t>
            </a:r>
            <a:endParaRPr lang="fi-FI" sz="24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fi-FI"/>
          </a:p>
        </p:txBody>
      </p:sp>
      <p:pic>
        <p:nvPicPr>
          <p:cNvPr id="5" name="Kuva 4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2BD1AD91-320C-790E-45F6-7C7A40C0F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75" y="5139178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4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66964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487" y="297272"/>
            <a:ext cx="8239542" cy="18646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40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Työn ytimessä: kirkot ja haavoittuvassa asemassa elävät ihmiset </a:t>
            </a:r>
            <a:r>
              <a:rPr lang="fi-FI" sz="4000" kern="100"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				</a:t>
            </a:r>
            <a:endParaRPr lang="fi-FI" sz="40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046A089-BDCE-DEAA-942B-1740BB40C18A}"/>
              </a:ext>
            </a:extLst>
          </p:cNvPr>
          <p:cNvSpPr txBox="1"/>
          <p:nvPr/>
        </p:nvSpPr>
        <p:spPr>
          <a:xfrm>
            <a:off x="8458200" y="2405744"/>
            <a:ext cx="3614057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Vahvistamme vähemmistöasemassa olevia luterilaisia </a:t>
            </a:r>
            <a:r>
              <a:rPr lang="fi-FI" sz="2400" b="1">
                <a:effectLst/>
                <a:latin typeface="Montserrat"/>
                <a:ea typeface="Aptos" panose="020B0004020202020204" pitchFamily="34" charset="0"/>
                <a:cs typeface="Times New Roman"/>
              </a:rPr>
              <a:t>kirkkoja toimimaan </a:t>
            </a: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ja tuemme </a:t>
            </a:r>
            <a:r>
              <a:rPr lang="fi-FI" sz="2400" b="1">
                <a:effectLst/>
                <a:latin typeface="Montserrat"/>
                <a:ea typeface="Aptos" panose="020B0004020202020204" pitchFamily="34" charset="0"/>
                <a:cs typeface="Times New Roman"/>
              </a:rPr>
              <a:t>yhteisöjä</a:t>
            </a: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 kasvamaan </a:t>
            </a:r>
            <a:r>
              <a:rPr lang="fi-FI" sz="2400" b="1">
                <a:effectLst/>
                <a:latin typeface="Montserrat"/>
                <a:ea typeface="Aptos" panose="020B0004020202020204" pitchFamily="34" charset="0"/>
                <a:cs typeface="Times New Roman"/>
              </a:rPr>
              <a:t>kestäviksi ja hyvinvoiviksi</a:t>
            </a: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. Teemme työtä </a:t>
            </a:r>
            <a:r>
              <a:rPr lang="fi-FI" sz="2400">
                <a:latin typeface="Montserrat"/>
                <a:ea typeface="Aptos" panose="020B0004020202020204" pitchFamily="34" charset="0"/>
                <a:cs typeface="Times New Roman"/>
              </a:rPr>
              <a:t>yhdessä</a:t>
            </a: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 </a:t>
            </a:r>
            <a:r>
              <a:rPr lang="fi-FI" sz="2400" b="1">
                <a:effectLst/>
                <a:latin typeface="Montserrat"/>
                <a:ea typeface="Aptos" panose="020B0004020202020204" pitchFamily="34" charset="0"/>
                <a:cs typeface="Times New Roman"/>
              </a:rPr>
              <a:t>kumppanien</a:t>
            </a: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 kanssa.</a:t>
            </a:r>
            <a:endParaRPr lang="fi-FI" sz="2400">
              <a:latin typeface="Montserrat"/>
              <a:cs typeface="Times New Roman"/>
            </a:endParaRPr>
          </a:p>
        </p:txBody>
      </p:sp>
      <p:pic>
        <p:nvPicPr>
          <p:cNvPr id="4" name="Kuva 3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4B0E469A-0B36-9EAB-55D9-6C91834C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75" y="5139178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66964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3" y="541088"/>
            <a:ext cx="7444886" cy="18646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4000" b="1" kern="100"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Lähetysseura –</a:t>
            </a:r>
            <a:br>
              <a:rPr lang="fi-FI" sz="4000" b="1" kern="100"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4000" b="1" kern="100"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seurakuntien oma järjestö</a:t>
            </a:r>
            <a:r>
              <a:rPr lang="fi-FI" sz="4000" b="1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i-FI" sz="4000" kern="100"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				</a:t>
            </a:r>
            <a:endParaRPr lang="fi-FI" sz="40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046A089-BDCE-DEAA-942B-1740BB40C18A}"/>
              </a:ext>
            </a:extLst>
          </p:cNvPr>
          <p:cNvSpPr txBox="1"/>
          <p:nvPr/>
        </p:nvSpPr>
        <p:spPr>
          <a:xfrm>
            <a:off x="8658508" y="2405744"/>
            <a:ext cx="3043635" cy="323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 sz="24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Suomessa kaikki evankelis-luterilaiset </a:t>
            </a:r>
            <a:r>
              <a:rPr lang="fi-FI" sz="2400" b="1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seurakunnat ovat Lähetysseuran omistajia, päättäjiä ja jäseniä</a:t>
            </a:r>
            <a:r>
              <a:rPr lang="fi-FI" sz="2400" b="1" kern="10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fi-FI" sz="24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i-FI" sz="2400">
              <a:latin typeface="Montserrat" panose="00000500000000000000" pitchFamily="2" charset="0"/>
            </a:endParaRPr>
          </a:p>
        </p:txBody>
      </p:sp>
      <p:pic>
        <p:nvPicPr>
          <p:cNvPr id="4" name="Kuva 3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1248EF45-3142-4A00-093D-4B70282AD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75" y="5139178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0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732" y="0"/>
            <a:ext cx="966964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541088"/>
            <a:ext cx="5354827" cy="18646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3800" b="1" kern="100"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Paikallisjohtoisuus, inklusiivisuus ja ihmisoikeudet</a:t>
            </a:r>
            <a:r>
              <a:rPr lang="fi-FI" sz="4000" kern="100"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				</a:t>
            </a:r>
            <a:endParaRPr lang="fi-FI" sz="40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046A089-BDCE-DEAA-942B-1740BB40C18A}"/>
              </a:ext>
            </a:extLst>
          </p:cNvPr>
          <p:cNvSpPr txBox="1"/>
          <p:nvPr/>
        </p:nvSpPr>
        <p:spPr>
          <a:xfrm>
            <a:off x="8411937" y="2197904"/>
            <a:ext cx="3505858" cy="45191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Työtä tehdään sen piirissä olevien </a:t>
            </a:r>
            <a:r>
              <a:rPr lang="fi-FI" sz="2400" b="1">
                <a:effectLst/>
                <a:latin typeface="Montserrat"/>
                <a:ea typeface="Aptos" panose="020B0004020202020204" pitchFamily="34" charset="0"/>
                <a:cs typeface="Times New Roman"/>
              </a:rPr>
              <a:t>ihmisten</a:t>
            </a: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 ja </a:t>
            </a:r>
            <a:r>
              <a:rPr lang="fi-FI" sz="2400" b="1">
                <a:latin typeface="Montserrat"/>
                <a:ea typeface="Aptos" panose="020B0004020202020204" pitchFamily="34" charset="0"/>
                <a:cs typeface="Times New Roman"/>
              </a:rPr>
              <a:t>yhteistyö-</a:t>
            </a:r>
            <a:br>
              <a:rPr lang="fi-FI" sz="2400" b="1">
                <a:latin typeface="Montserrat"/>
                <a:ea typeface="Aptos" panose="020B0004020202020204" pitchFamily="34" charset="0"/>
                <a:cs typeface="Times New Roman"/>
              </a:rPr>
            </a:br>
            <a:r>
              <a:rPr lang="fi-FI" sz="2400" b="1">
                <a:latin typeface="Montserrat"/>
                <a:ea typeface="Aptos" panose="020B0004020202020204" pitchFamily="34" charset="0"/>
                <a:cs typeface="Times New Roman"/>
              </a:rPr>
              <a:t>kumppanien</a:t>
            </a:r>
            <a:r>
              <a:rPr lang="fi-FI" sz="2400" b="1">
                <a:effectLst/>
                <a:latin typeface="Montserrat"/>
                <a:ea typeface="Aptos" panose="020B0004020202020204" pitchFamily="34" charset="0"/>
                <a:cs typeface="Times New Roman"/>
              </a:rPr>
              <a:t> ehdoilla ja heidän tarpeistaan käsin</a:t>
            </a: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. Edistämme jokaisen ihmisoikeuksia ja torjumme </a:t>
            </a:r>
            <a:r>
              <a:rPr lang="fi-FI" sz="2400">
                <a:latin typeface="Montserrat"/>
                <a:ea typeface="Aptos" panose="020B0004020202020204" pitchFamily="34" charset="0"/>
                <a:cs typeface="Times New Roman"/>
              </a:rPr>
              <a:t>kaikkea syrjintää</a:t>
            </a:r>
            <a:r>
              <a:rPr lang="fi-FI" sz="2400">
                <a:effectLst/>
                <a:latin typeface="Montserrat"/>
                <a:ea typeface="Aptos" panose="020B0004020202020204" pitchFamily="34" charset="0"/>
                <a:cs typeface="Times New Roman"/>
              </a:rPr>
              <a:t>. </a:t>
            </a:r>
            <a:endParaRPr lang="fi-FI" sz="2400">
              <a:latin typeface="Montserrat"/>
              <a:cs typeface="Times New Roman"/>
            </a:endParaRPr>
          </a:p>
        </p:txBody>
      </p:sp>
      <p:pic>
        <p:nvPicPr>
          <p:cNvPr id="4" name="Kuva 3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3F16F99B-9F7E-3301-FE1E-AD4932568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136" y="5238569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4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circles&#10;&#10;Description automatically generated">
            <a:extLst>
              <a:ext uri="{FF2B5EF4-FFF2-40B4-BE49-F238E27FC236}">
                <a16:creationId xmlns:a16="http://schemas.microsoft.com/office/drawing/2014/main" id="{3DCF57E6-F2B7-F4C1-803D-02A6089C29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Kaaviokuva 10">
            <a:extLst>
              <a:ext uri="{FF2B5EF4-FFF2-40B4-BE49-F238E27FC236}">
                <a16:creationId xmlns:a16="http://schemas.microsoft.com/office/drawing/2014/main" id="{AA74DA08-5B78-7964-9E14-709CADCAB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120737"/>
              </p:ext>
            </p:extLst>
          </p:nvPr>
        </p:nvGraphicFramePr>
        <p:xfrm>
          <a:off x="1887922" y="1422401"/>
          <a:ext cx="9013160" cy="473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tsikko 9">
            <a:extLst>
              <a:ext uri="{FF2B5EF4-FFF2-40B4-BE49-F238E27FC236}">
                <a16:creationId xmlns:a16="http://schemas.microsoft.com/office/drawing/2014/main" id="{CADF6E25-823B-345A-25B9-4DD87AA3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36" y="173335"/>
            <a:ext cx="10515600" cy="687904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tx1"/>
                </a:solidFill>
                <a:latin typeface="Montserrat"/>
                <a:cs typeface="Arial"/>
              </a:rPr>
              <a:t>Suomen Lähetysseuran strategia</a:t>
            </a:r>
            <a:endParaRPr lang="fi-FI" sz="32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C921B27-FE06-0159-BB14-37228DC33028}"/>
              </a:ext>
            </a:extLst>
          </p:cNvPr>
          <p:cNvSpPr/>
          <p:nvPr/>
        </p:nvSpPr>
        <p:spPr>
          <a:xfrm>
            <a:off x="1484585" y="967646"/>
            <a:ext cx="4339251" cy="5517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F53246"/>
                </a:solidFill>
                <a:effectLst/>
                <a:uLnTx/>
                <a:uFillTx/>
                <a:latin typeface="Montserrat" panose="00000500000000000000" pitchFamily="2" charset="0"/>
              </a:rPr>
              <a:t>VISIO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Usko, toivo ja rakkaus vahvistuvat maailmassa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9D3846A3-7F18-642A-9953-8EBA33435BA4}"/>
              </a:ext>
            </a:extLst>
          </p:cNvPr>
          <p:cNvSpPr/>
          <p:nvPr/>
        </p:nvSpPr>
        <p:spPr>
          <a:xfrm>
            <a:off x="6918401" y="951384"/>
            <a:ext cx="4961558" cy="5517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F53246"/>
                </a:solidFill>
                <a:effectLst/>
                <a:uLnTx/>
                <a:uFillTx/>
                <a:latin typeface="Montserrat" panose="00000500000000000000" pitchFamily="2" charset="0"/>
              </a:rPr>
              <a:t>MISSIO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Todistamme Jumalan rakkaudesta sanoin ja teoin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A7737CB-FCEF-A849-934C-E7143A3FF619}"/>
              </a:ext>
            </a:extLst>
          </p:cNvPr>
          <p:cNvSpPr/>
          <p:nvPr/>
        </p:nvSpPr>
        <p:spPr>
          <a:xfrm>
            <a:off x="2461754" y="6403168"/>
            <a:ext cx="7865496" cy="3103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F53246"/>
                </a:solidFill>
                <a:effectLst/>
                <a:uLnTx/>
                <a:uFillTx/>
                <a:latin typeface="Montserrat" panose="00000500000000000000" pitchFamily="2" charset="0"/>
              </a:rPr>
              <a:t>ARVOT </a:t>
            </a: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Lähimmäisenrakkaus, oikeudenmukaisuus, vastuullisuus, yhdessä tekeminen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4329D76-69D7-2330-458D-A4D29721BB10}"/>
              </a:ext>
            </a:extLst>
          </p:cNvPr>
          <p:cNvSpPr/>
          <p:nvPr/>
        </p:nvSpPr>
        <p:spPr>
          <a:xfrm>
            <a:off x="9095267" y="1848423"/>
            <a:ext cx="2709559" cy="6649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Monikerroksiset kriisit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035271A-AA69-2C72-98D5-D461A141D83D}"/>
              </a:ext>
            </a:extLst>
          </p:cNvPr>
          <p:cNvSpPr/>
          <p:nvPr/>
        </p:nvSpPr>
        <p:spPr>
          <a:xfrm>
            <a:off x="253313" y="1631853"/>
            <a:ext cx="4928287" cy="23985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F53246"/>
                </a:solidFill>
                <a:effectLst/>
                <a:uLnTx/>
                <a:uFillTx/>
                <a:latin typeface="Montserrat" panose="00000500000000000000" pitchFamily="2" charset="0"/>
              </a:rPr>
              <a:t>Kansainvälisen työn painopisteet</a:t>
            </a: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Tavoittava työ ja evankeliointi </a:t>
            </a:r>
            <a:endParaRPr lang="fi-FI" sz="14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Teologinen koulutus, diakonia ja kirkkojen johtaminen</a:t>
            </a:r>
            <a:endParaRPr lang="fi-FI" sz="14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Paikalliset toimijat rauhan ja sovinnon työssä</a:t>
            </a:r>
            <a:endParaRPr lang="fi-FI" sz="14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>
                <a:latin typeface="Montserrat"/>
                <a:ea typeface="Times New Roman" panose="02020603050405020304" pitchFamily="18" charset="0"/>
                <a:cs typeface="Arial"/>
              </a:rPr>
              <a:t>Ilmasto-oikeudenmukaisuus ja kestävät ilmastokriisin ratkaisut</a:t>
            </a:r>
            <a:endParaRPr lang="fi-FI" sz="1400" kern="100">
              <a:effectLst/>
              <a:latin typeface="Montserrat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>
                <a:solidFill>
                  <a:srgbClr val="0C0C0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Lasten ja nuorten erityistarpeet koulutuksessa </a:t>
            </a:r>
            <a:endParaRPr lang="fi-FI" sz="1400" kern="10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>
                <a:solidFill>
                  <a:srgbClr val="0C0C0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Paikalliseen osaamiseen perustuva vaikuttamistyö</a:t>
            </a:r>
            <a:endParaRPr kumimoji="0" lang="fi-FI" sz="10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B44FD38-D881-F069-AB5B-55894A087BCD}"/>
              </a:ext>
            </a:extLst>
          </p:cNvPr>
          <p:cNvSpPr/>
          <p:nvPr/>
        </p:nvSpPr>
        <p:spPr>
          <a:xfrm>
            <a:off x="253313" y="4085699"/>
            <a:ext cx="3605868" cy="2227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F53246"/>
                </a:solidFill>
                <a:effectLst/>
                <a:uLnTx/>
                <a:uFillTx/>
                <a:latin typeface="Montserrat" panose="00000500000000000000" pitchFamily="2" charset="0"/>
              </a:rPr>
              <a:t>Kotimaa</a:t>
            </a:r>
            <a:r>
              <a:rPr lang="fi-FI" sz="1400" b="1" kern="0" err="1">
                <a:solidFill>
                  <a:srgbClr val="F53246"/>
                </a:solidFill>
                <a:latin typeface="Montserrat" panose="00000500000000000000" pitchFamily="2" charset="0"/>
              </a:rPr>
              <a:t>ntyössä</a:t>
            </a:r>
            <a:r>
              <a:rPr lang="fi-FI" sz="1400" b="1" kern="0">
                <a:solidFill>
                  <a:srgbClr val="F53246"/>
                </a:solidFill>
                <a:latin typeface="Montserrat" panose="00000500000000000000" pitchFamily="2" charset="0"/>
              </a:rPr>
              <a:t> vahvistamme</a:t>
            </a:r>
            <a:endParaRPr kumimoji="0" lang="fi-FI" sz="10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seurakuntien ja Lähetysseuran vuorovaikutusta ja luottamusta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kirkon työntekijöiden ja vapaaehtoisten lähetysintoa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ihmisten osallistumista lähetystä koskevaan toimintaan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nuorten ja nuorten aikuisten kiinnostusta lähetystyöhön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5504713-9D26-2928-9725-56E02E63A52A}"/>
              </a:ext>
            </a:extLst>
          </p:cNvPr>
          <p:cNvSpPr/>
          <p:nvPr/>
        </p:nvSpPr>
        <p:spPr>
          <a:xfrm>
            <a:off x="8454729" y="2581461"/>
            <a:ext cx="3350096" cy="6649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Uskontojen merkityksen kasvu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D13E6A3-0BCE-151A-0419-FC5B49133A7D}"/>
              </a:ext>
            </a:extLst>
          </p:cNvPr>
          <p:cNvSpPr/>
          <p:nvPr/>
        </p:nvSpPr>
        <p:spPr>
          <a:xfrm>
            <a:off x="9399180" y="3329476"/>
            <a:ext cx="2405645" cy="7218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Kansainvälisen avustustyön uusi vallanjako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C023D7C-371C-DCD6-A0F2-70280926A99D}"/>
              </a:ext>
            </a:extLst>
          </p:cNvPr>
          <p:cNvSpPr/>
          <p:nvPr/>
        </p:nvSpPr>
        <p:spPr>
          <a:xfrm>
            <a:off x="9095266" y="4134410"/>
            <a:ext cx="2709559" cy="8207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Lapset ja nuoret kehittyvien maiden iso väestönosa</a:t>
            </a:r>
          </a:p>
        </p:txBody>
      </p:sp>
      <p:sp>
        <p:nvSpPr>
          <p:cNvPr id="28" name="Nuoli: Lovi oikealla 27">
            <a:extLst>
              <a:ext uri="{FF2B5EF4-FFF2-40B4-BE49-F238E27FC236}">
                <a16:creationId xmlns:a16="http://schemas.microsoft.com/office/drawing/2014/main" id="{D6567053-17D0-DB53-D1FE-79AF89E6CE6F}"/>
              </a:ext>
            </a:extLst>
          </p:cNvPr>
          <p:cNvSpPr/>
          <p:nvPr/>
        </p:nvSpPr>
        <p:spPr>
          <a:xfrm rot="10800000">
            <a:off x="7894038" y="3419278"/>
            <a:ext cx="1043575" cy="494706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B89C3997-8695-08C3-7CC1-59F1871BBBD3}"/>
              </a:ext>
            </a:extLst>
          </p:cNvPr>
          <p:cNvSpPr/>
          <p:nvPr/>
        </p:nvSpPr>
        <p:spPr>
          <a:xfrm>
            <a:off x="9200420" y="5069433"/>
            <a:ext cx="2604405" cy="590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Lahjoittamisen ja vapaaehtoistyön monikanavaisuus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68770B47-9B41-EA51-4608-99AF52B19AAD}"/>
              </a:ext>
            </a:extLst>
          </p:cNvPr>
          <p:cNvSpPr/>
          <p:nvPr/>
        </p:nvSpPr>
        <p:spPr>
          <a:xfrm>
            <a:off x="9782843" y="5772959"/>
            <a:ext cx="2021982" cy="3997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" panose="00000500000000000000" pitchFamily="2" charset="0"/>
              </a:rPr>
              <a:t>Digitalisaatio ja tekoäly</a:t>
            </a:r>
          </a:p>
        </p:txBody>
      </p:sp>
    </p:spTree>
    <p:extLst>
      <p:ext uri="{BB962C8B-B14F-4D97-AF65-F5344CB8AC3E}">
        <p14:creationId xmlns:p14="http://schemas.microsoft.com/office/powerpoint/2010/main" val="947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509" y="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C70127-EC6F-C125-12D0-37C56E99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0516"/>
            <a:ext cx="3984171" cy="1899912"/>
          </a:xfrm>
        </p:spPr>
        <p:txBody>
          <a:bodyPr>
            <a:normAutofit/>
          </a:bodyPr>
          <a:lstStyle/>
          <a:p>
            <a:r>
              <a:rPr lang="fi-FI" sz="4000">
                <a:latin typeface="Montserrat" panose="00000500000000000000" pitchFamily="2" charset="0"/>
                <a:cs typeface="Arial" panose="020B0604020202020204" pitchFamily="34" charset="0"/>
              </a:rPr>
              <a:t>Mikä muuttuu?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89" y="2100944"/>
            <a:ext cx="4852189" cy="42985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>
                <a:latin typeface="Montserrat"/>
                <a:ea typeface="Aptos" panose="020B0004020202020204" pitchFamily="34" charset="0"/>
                <a:cs typeface="Arial"/>
              </a:rPr>
              <a:t>Sanoitus s</a:t>
            </a:r>
            <a:r>
              <a:rPr lang="fi-FI" sz="1800" kern="100">
                <a:effectLst/>
                <a:latin typeface="Montserrat"/>
                <a:ea typeface="Aptos" panose="020B0004020202020204" pitchFamily="34" charset="0"/>
                <a:cs typeface="Arial"/>
              </a:rPr>
              <a:t>elkeästä kokonaisvaltaisesta</a:t>
            </a:r>
            <a:r>
              <a:rPr lang="fi-FI" sz="1800" b="1" kern="100">
                <a:effectLst/>
                <a:latin typeface="Montserrat"/>
                <a:ea typeface="Aptos" panose="020B0004020202020204" pitchFamily="34" charset="0"/>
                <a:cs typeface="Arial"/>
              </a:rPr>
              <a:t> lähetystyöstä </a:t>
            </a:r>
            <a:endParaRPr lang="fi-FI" sz="1800" kern="100">
              <a:effectLst/>
              <a:latin typeface="Montserrat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Paikallisten kirkkojen vahvistaminen </a:t>
            </a:r>
            <a:r>
              <a:rPr lang="fi-FI" sz="18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kestävien ja hyvinvoivien yhteisöjen rinnalle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Fokusoimme ja rajaamme työtämme</a:t>
            </a:r>
            <a:r>
              <a:rPr lang="fi-FI" sz="18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keskittymällä strategiassa sovittuihin painopisteisiin maailmalla. Ensimmäistä kertaa painopisteet on luotu myös kotimaan työlle.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Yhdessä tekeminen </a:t>
            </a:r>
            <a:r>
              <a:rPr lang="fi-FI" sz="1800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arvojen joukkoon</a:t>
            </a:r>
            <a:endParaRPr lang="fi-FI" sz="1800" kern="100"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kern="100">
              <a:effectLst/>
              <a:highlight>
                <a:srgbClr val="FFFF00"/>
              </a:highlight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AE8A977D-A39C-8409-1C13-5B809B40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845" y="5288265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B33EE1-10D7-52DE-1FE0-EE03D908E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C70127-EC6F-C125-12D0-37C56E99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>
                <a:latin typeface="Montserrat" panose="00000500000000000000" pitchFamily="2" charset="0"/>
                <a:cs typeface="Arial" panose="020B0604020202020204" pitchFamily="34" charset="0"/>
              </a:rPr>
              <a:t>Mikä muuttuu?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C6FB1-24CA-E5CF-1838-BFD7A49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2379772"/>
            <a:ext cx="3418114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fi-FI" sz="1700" b="1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Rahoitusta pyritään kasvattamaan ja monipuolistamaan</a:t>
            </a:r>
            <a:r>
              <a:rPr lang="fi-FI" sz="1700" b="1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sz="17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niin, että vastuuta varainhankinnasta laajennetaan koko org</a:t>
            </a:r>
            <a:r>
              <a:rPr lang="fi-FI" sz="18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anisaatio</a:t>
            </a:r>
            <a:r>
              <a:rPr lang="fi-FI" sz="1700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n vastuulle.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700" kern="100" dirty="0">
                <a:latin typeface="Montserrat"/>
                <a:ea typeface="Aptos" panose="020B0004020202020204" pitchFamily="34" charset="0"/>
                <a:cs typeface="Arial"/>
              </a:rPr>
              <a:t>Selkeämmin</a:t>
            </a:r>
            <a:r>
              <a:rPr lang="fi-FI" sz="1700" kern="100" dirty="0">
                <a:effectLst/>
                <a:latin typeface="Montserrat"/>
                <a:ea typeface="Aptos" panose="020B0004020202020204" pitchFamily="34" charset="0"/>
                <a:cs typeface="Arial"/>
              </a:rPr>
              <a:t> </a:t>
            </a:r>
            <a:r>
              <a:rPr lang="fi-FI" sz="1700" kern="100" dirty="0">
                <a:latin typeface="Montserrat"/>
                <a:ea typeface="Aptos" panose="020B0004020202020204" pitchFamily="34" charset="0"/>
                <a:cs typeface="Arial"/>
              </a:rPr>
              <a:t>osana</a:t>
            </a:r>
            <a:r>
              <a:rPr lang="fi-FI" sz="1700" kern="100" dirty="0">
                <a:effectLst/>
                <a:latin typeface="Montserrat"/>
                <a:ea typeface="Aptos" panose="020B0004020202020204" pitchFamily="34" charset="0"/>
                <a:cs typeface="Arial"/>
              </a:rPr>
              <a:t> kansainvälistä, </a:t>
            </a:r>
            <a:r>
              <a:rPr lang="fi-FI" sz="1700" b="1" kern="100" dirty="0">
                <a:effectLst/>
                <a:latin typeface="Montserrat"/>
                <a:ea typeface="Aptos" panose="020B0004020202020204" pitchFamily="34" charset="0"/>
                <a:cs typeface="Arial"/>
              </a:rPr>
              <a:t>ekumeenista toimijoiden verkostoa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i-FI" sz="1700" b="1" kern="100" dirty="0">
                <a:latin typeface="Montserrat"/>
                <a:ea typeface="Aptos" panose="020B0004020202020204" pitchFamily="34" charset="0"/>
                <a:cs typeface="Arial"/>
              </a:rPr>
              <a:t>Kumppanien tahto ja tarpeet</a:t>
            </a:r>
            <a:r>
              <a:rPr lang="fi-FI" sz="1700" kern="100" dirty="0">
                <a:latin typeface="Montserrat"/>
                <a:ea typeface="Aptos" panose="020B0004020202020204" pitchFamily="34" charset="0"/>
                <a:cs typeface="Arial"/>
              </a:rPr>
              <a:t> aiempaa vahvemmin yhteistyösuhteen lähtökohtina </a:t>
            </a:r>
            <a:endParaRPr lang="fi-FI" sz="1700" kern="100" dirty="0">
              <a:effectLst/>
              <a:latin typeface="Montserrat" panose="00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 descr="Kuva, joka sisältää kohteen symboli, teksti, logo, Fontti&#10;&#10;Kuvaus luotu automaattisesti">
            <a:extLst>
              <a:ext uri="{FF2B5EF4-FFF2-40B4-BE49-F238E27FC236}">
                <a16:creationId xmlns:a16="http://schemas.microsoft.com/office/drawing/2014/main" id="{1AB3DFD9-9CB9-68F2-45F4-1A26BB79E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86" y="5139178"/>
            <a:ext cx="2431153" cy="1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6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Mukautetut 1">
      <a:dk1>
        <a:srgbClr val="0C0C0C"/>
      </a:dk1>
      <a:lt1>
        <a:srgbClr val="FFFFFF"/>
      </a:lt1>
      <a:dk2>
        <a:srgbClr val="F53246"/>
      </a:dk2>
      <a:lt2>
        <a:srgbClr val="E7E6E6"/>
      </a:lt2>
      <a:accent1>
        <a:srgbClr val="F53246"/>
      </a:accent1>
      <a:accent2>
        <a:srgbClr val="90397B"/>
      </a:accent2>
      <a:accent3>
        <a:srgbClr val="1179A6"/>
      </a:accent3>
      <a:accent4>
        <a:srgbClr val="93CB81"/>
      </a:accent4>
      <a:accent5>
        <a:srgbClr val="F3DF0E"/>
      </a:accent5>
      <a:accent6>
        <a:srgbClr val="FBAFB6"/>
      </a:accent6>
      <a:hlink>
        <a:srgbClr val="0C5272"/>
      </a:hlink>
      <a:folHlink>
        <a:srgbClr val="FBAFB6"/>
      </a:folHlink>
    </a:clrScheme>
    <a:fontScheme name="Mukautettu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ähetysseura_16-9_FIN_pohja (2).pptx" id="{50E836D4-9807-4953-9181-4559616194B0}" vid="{ECC2E6CA-AF7A-4740-90BD-D6A2E8B06D83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E59384143BF0944A5DEDF36AB6A34A3" ma:contentTypeVersion="0" ma:contentTypeDescription="Luo uusi asiakirja." ma:contentTypeScope="" ma:versionID="9796506ee53a63e460b88b561858d1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086773a436e3bade627b2b0cc30987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BAB2BE-051A-427B-A4C9-FFC3CF231971}"/>
</file>

<file path=customXml/itemProps2.xml><?xml version="1.0" encoding="utf-8"?>
<ds:datastoreItem xmlns:ds="http://schemas.openxmlformats.org/officeDocument/2006/customXml" ds:itemID="{36E9CE06-AD04-4DB0-9094-83B30F553E25}"/>
</file>

<file path=customXml/itemProps3.xml><?xml version="1.0" encoding="utf-8"?>
<ds:datastoreItem xmlns:ds="http://schemas.openxmlformats.org/officeDocument/2006/customXml" ds:itemID="{E2556B7F-641A-40AF-9CFC-B2B7A66DF5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470</Words>
  <Application>Microsoft Office PowerPoint</Application>
  <PresentationFormat>Laajakuva</PresentationFormat>
  <Paragraphs>68</Paragraphs>
  <Slides>12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Montserrat</vt:lpstr>
      <vt:lpstr>Symbol</vt:lpstr>
      <vt:lpstr>Office-teema</vt:lpstr>
      <vt:lpstr>1_Office-teema</vt:lpstr>
      <vt:lpstr>think-cell Slide</vt:lpstr>
      <vt:lpstr>Lähetysseuran strategia</vt:lpstr>
      <vt:lpstr>Lähetysseuran tehtävä</vt:lpstr>
      <vt:lpstr>PowerPoint-esitys</vt:lpstr>
      <vt:lpstr>PowerPoint-esitys</vt:lpstr>
      <vt:lpstr>PowerPoint-esitys</vt:lpstr>
      <vt:lpstr>PowerPoint-esitys</vt:lpstr>
      <vt:lpstr>Suomen Lähetysseuran strategia</vt:lpstr>
      <vt:lpstr>Mikä muuttuu?</vt:lpstr>
      <vt:lpstr>Mikä muuttuu?</vt:lpstr>
      <vt:lpstr>Miten pääsemme tavoitteisiimme?</vt:lpstr>
      <vt:lpstr>Strategiset kehityshankkeet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Ylhävuori Tarmo</dc:creator>
  <cp:lastModifiedBy>Häkli Laura</cp:lastModifiedBy>
  <cp:revision>3</cp:revision>
  <dcterms:created xsi:type="dcterms:W3CDTF">2022-08-23T09:26:18Z</dcterms:created>
  <dcterms:modified xsi:type="dcterms:W3CDTF">2025-01-24T13:16:42Z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0x010100FE59384143BF0944A5DEDF36AB6A34A3</vt:lpwstr>
  </property>
</Properties>
</file>