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9" r:id="rId2"/>
    <p:sldId id="292" r:id="rId3"/>
    <p:sldId id="342" r:id="rId4"/>
    <p:sldId id="336" r:id="rId5"/>
    <p:sldId id="340" r:id="rId6"/>
    <p:sldId id="335" r:id="rId7"/>
    <p:sldId id="341" r:id="rId8"/>
    <p:sldId id="334" r:id="rId9"/>
    <p:sldId id="333" r:id="rId10"/>
    <p:sldId id="343" r:id="rId11"/>
    <p:sldId id="337" r:id="rId12"/>
    <p:sldId id="338" r:id="rId13"/>
    <p:sldId id="344" r:id="rId14"/>
    <p:sldId id="339" r:id="rId15"/>
    <p:sldId id="257" r:id="rId16"/>
  </p:sldIdLst>
  <p:sldSz cx="12192000" cy="6858000"/>
  <p:notesSz cx="6858000" cy="9144000"/>
  <p:custDataLst>
    <p:tags r:id="rId19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AA6"/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kanen Nina" userId="0e60591b-a1d4-46d2-8afe-38d5c603077f" providerId="ADAL" clId="{78AAD5E7-3859-4AB5-8436-91CEB82F9F8E}"/>
    <pc:docChg chg="custSel modSld">
      <pc:chgData name="Honkanen Nina" userId="0e60591b-a1d4-46d2-8afe-38d5c603077f" providerId="ADAL" clId="{78AAD5E7-3859-4AB5-8436-91CEB82F9F8E}" dt="2024-03-12T06:25:38.469" v="1" actId="114"/>
      <pc:docMkLst>
        <pc:docMk/>
      </pc:docMkLst>
      <pc:sldChg chg="modSp mod">
        <pc:chgData name="Honkanen Nina" userId="0e60591b-a1d4-46d2-8afe-38d5c603077f" providerId="ADAL" clId="{78AAD5E7-3859-4AB5-8436-91CEB82F9F8E}" dt="2024-03-12T06:25:38.469" v="1" actId="114"/>
        <pc:sldMkLst>
          <pc:docMk/>
          <pc:sldMk cId="1967443211" sldId="257"/>
        </pc:sldMkLst>
        <pc:spChg chg="mod">
          <ac:chgData name="Honkanen Nina" userId="0e60591b-a1d4-46d2-8afe-38d5c603077f" providerId="ADAL" clId="{78AAD5E7-3859-4AB5-8436-91CEB82F9F8E}" dt="2024-03-12T06:25:38.469" v="1" actId="114"/>
          <ac:spMkLst>
            <pc:docMk/>
            <pc:sldMk cId="1967443211" sldId="257"/>
            <ac:spMk id="5" creationId="{6C66CB21-53C0-D442-CD72-200E1F609901}"/>
          </ac:spMkLst>
        </pc:spChg>
      </pc:sldChg>
      <pc:sldChg chg="delSp mod">
        <pc:chgData name="Honkanen Nina" userId="0e60591b-a1d4-46d2-8afe-38d5c603077f" providerId="ADAL" clId="{78AAD5E7-3859-4AB5-8436-91CEB82F9F8E}" dt="2024-03-12T06:24:48.508" v="0" actId="478"/>
        <pc:sldMkLst>
          <pc:docMk/>
          <pc:sldMk cId="2221111275" sldId="289"/>
        </pc:sldMkLst>
        <pc:spChg chg="del">
          <ac:chgData name="Honkanen Nina" userId="0e60591b-a1d4-46d2-8afe-38d5c603077f" providerId="ADAL" clId="{78AAD5E7-3859-4AB5-8436-91CEB82F9F8E}" dt="2024-03-12T06:24:48.508" v="0" actId="478"/>
          <ac:spMkLst>
            <pc:docMk/>
            <pc:sldMk cId="2221111275" sldId="289"/>
            <ac:spMk id="18" creationId="{0F31631C-37C2-C644-8570-0A9F988F0E3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12.3.2024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12.3.2024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Teksti: pastori Matti Huotari / Suomen Lähetysseura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58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Lähetysseura; </a:t>
            </a:r>
            <a:r>
              <a:rPr lang="it-IT" dirty="0"/>
              <a:t>Phalombe_Mkhumba_ leipomo2_Efelo Layoni_Esnat Dokotala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6408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Teksti: pastori Matti Huotari / Suomen Lähetysseura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270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Virve Rissanen; chapatinteko_mwanzassa-4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5970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Teksti: pastori Matti Huotari / Suomen Lähetysseura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0447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Teksti: pastori Matti Huotari / Suomen Lähetysseura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233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Teksti: pastori Matti Huotari / Suomen Lähetysseura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64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5DA76B5-D7F4-A810-3D21-836E92107A21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12.3.2024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12.3.2024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12.3.2024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12.3.2024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ACAD9E6-F15E-0EF5-9B08-E4B58D6FA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 b="110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E51947E-8BDE-625E-08C0-11F13335C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442446"/>
            <a:ext cx="12192000" cy="2494802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8DB3D291-BE51-A28C-FE34-492CEA93A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13" y="1785796"/>
            <a:ext cx="5354472" cy="768769"/>
          </a:xfrm>
        </p:spPr>
        <p:txBody>
          <a:bodyPr>
            <a:normAutofit fontScale="90000"/>
          </a:bodyPr>
          <a:lstStyle/>
          <a:p>
            <a:pPr algn="l"/>
            <a:r>
              <a:rPr lang="fi-FI" sz="4400" dirty="0">
                <a:solidFill>
                  <a:schemeClr val="bg1"/>
                </a:solidFill>
              </a:rPr>
              <a:t>Yhteinen leipämme</a:t>
            </a:r>
            <a:br>
              <a:rPr lang="fi-FI" sz="4400" dirty="0">
                <a:solidFill>
                  <a:schemeClr val="bg1"/>
                </a:solidFill>
              </a:rPr>
            </a:br>
            <a:r>
              <a:rPr lang="fi-FI" sz="4400" dirty="0">
                <a:solidFill>
                  <a:schemeClr val="bg1"/>
                </a:solidFill>
              </a:rPr>
              <a:t>- hartaus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7F2DCF-7A99-3050-1BE8-72E07399A4C4}"/>
              </a:ext>
            </a:extLst>
          </p:cNvPr>
          <p:cNvCxnSpPr/>
          <p:nvPr/>
        </p:nvCxnSpPr>
        <p:spPr>
          <a:xfrm>
            <a:off x="914761" y="2657590"/>
            <a:ext cx="2838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984D7A02-F60B-BF21-3D86-04A40F8776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9755" r="11330" b="22398"/>
          <a:stretch/>
        </p:blipFill>
        <p:spPr>
          <a:xfrm>
            <a:off x="831376" y="2985533"/>
            <a:ext cx="1540852" cy="39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30FD74C-CA3E-6684-69AC-719233905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5224" y="1954305"/>
            <a:ext cx="7301552" cy="2496902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Mikä on oman elämäsi resepti?</a:t>
            </a:r>
          </a:p>
          <a:p>
            <a:endParaRPr lang="fi-FI" dirty="0"/>
          </a:p>
          <a:p>
            <a:r>
              <a:rPr lang="fi-FI" dirty="0"/>
              <a:t>Mistä aineksista hyvä elämä koostuu?</a:t>
            </a:r>
          </a:p>
          <a:p>
            <a:endParaRPr lang="fi-FI" dirty="0"/>
          </a:p>
          <a:p>
            <a:r>
              <a:rPr lang="fi-FI" dirty="0"/>
              <a:t>Käyttäisitkö Lutherin ohjetta?</a:t>
            </a:r>
          </a:p>
          <a:p>
            <a:endParaRPr lang="fi-FI" dirty="0"/>
          </a:p>
          <a:p>
            <a:r>
              <a:rPr lang="fi-FI" dirty="0"/>
              <a:t>Mitkä ainesosat ovat juuri sinulle tärkeitä?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91B763-BE33-DACE-D2CA-9A15C2DAB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Oma reseptisi</a:t>
            </a:r>
          </a:p>
        </p:txBody>
      </p:sp>
    </p:spTree>
    <p:extLst>
      <p:ext uri="{BB962C8B-B14F-4D97-AF65-F5344CB8AC3E}">
        <p14:creationId xmlns:p14="http://schemas.microsoft.com/office/powerpoint/2010/main" val="24328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49BF9E-89C2-8FB1-0D46-6682EB9DB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6238" y="3236309"/>
            <a:ext cx="5599522" cy="1797604"/>
          </a:xfrm>
        </p:spPr>
        <p:txBody>
          <a:bodyPr>
            <a:noAutofit/>
          </a:bodyPr>
          <a:lstStyle/>
          <a:p>
            <a:pPr indent="457200"/>
            <a:r>
              <a:rPr lang="fi-FI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Minä olen elävä leipä, joka on tullut taivaasta, ja se, joka syö tätä leipää, elää ikuisesti. </a:t>
            </a:r>
          </a:p>
          <a:p>
            <a:pPr indent="457200"/>
            <a:r>
              <a:rPr lang="fi-FI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Leipä, jonka minä annan, on minun ruumiini. Minä annan sen, että maailma saisi elää.</a:t>
            </a:r>
          </a:p>
          <a:p>
            <a:pPr algn="r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Joh. 6:51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5857A0-1D6F-E5FE-CA23-9D540D8BF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3063" y="727296"/>
            <a:ext cx="9051631" cy="554236"/>
          </a:xfrm>
        </p:spPr>
        <p:txBody>
          <a:bodyPr>
            <a:normAutofit fontScale="90000"/>
          </a:bodyPr>
          <a:lstStyle/>
          <a:p>
            <a:r>
              <a:rPr lang="fi-FI" dirty="0"/>
              <a:t>Elämän leipä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6D35D-4762-4043-5544-565A0D525258}"/>
              </a:ext>
            </a:extLst>
          </p:cNvPr>
          <p:cNvSpPr txBox="1"/>
          <p:nvPr/>
        </p:nvSpPr>
        <p:spPr>
          <a:xfrm>
            <a:off x="4187071" y="2220646"/>
            <a:ext cx="381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fi-FI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Minä olen elämän leipä. </a:t>
            </a:r>
          </a:p>
          <a:p>
            <a:pPr indent="457200" algn="r"/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Joh. 6:48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C9114-1185-4EEF-C7B8-A1B54586B1D4}"/>
              </a:ext>
            </a:extLst>
          </p:cNvPr>
          <p:cNvSpPr txBox="1"/>
          <p:nvPr/>
        </p:nvSpPr>
        <p:spPr>
          <a:xfrm>
            <a:off x="4365403" y="1703683"/>
            <a:ext cx="3461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Raamatussa Jeesus sanoo: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49364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67BFF1B-F934-1090-FDA9-45941C318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3098" y="895545"/>
            <a:ext cx="8445803" cy="4310927"/>
          </a:xfrm>
        </p:spPr>
        <p:txBody>
          <a:bodyPr>
            <a:noAutofit/>
          </a:bodyPr>
          <a:lstStyle/>
          <a:p>
            <a:pPr indent="457200"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Kristus itse on kaiken alkujuuri</a:t>
            </a:r>
          </a:p>
          <a:p>
            <a:pPr marL="914400" algn="l"/>
            <a:r>
              <a:rPr lang="fi-FI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Alussa oli Sana ja Sana oli Jumalan luona ja Sana oli Jumala</a:t>
            </a:r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- Joh. 1:1.</a:t>
            </a:r>
          </a:p>
          <a:p>
            <a:pPr indent="457200"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Kristus on elävän veden lähde</a:t>
            </a:r>
          </a:p>
          <a:p>
            <a:pPr indent="914400"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Joka juo elävää vettä, sille ei tule elämänjanoa enää</a:t>
            </a:r>
          </a:p>
          <a:p>
            <a:pPr indent="914400"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Juuri sillä vedellä sinut on kastettu.</a:t>
            </a:r>
          </a:p>
          <a:p>
            <a:pPr indent="457200"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Kristusta verrataan viljanjyvään,</a:t>
            </a:r>
          </a:p>
          <a:p>
            <a:pPr indent="914400"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joka haudataan maahan ja kuolee, ja niin se tuottaa paljon hedelmää</a:t>
            </a:r>
          </a:p>
          <a:p>
            <a:pPr indent="914400"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Jokainen viljanjyvä kertoo Jeesuksen tarinaa</a:t>
            </a:r>
          </a:p>
          <a:p>
            <a:pPr indent="457200"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Kristuksen seuraajaa, sinua, kutsutaan maan suolaksi.</a:t>
            </a:r>
          </a:p>
          <a:p>
            <a:pPr algn="l"/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amboo and grasses">
            <a:extLst>
              <a:ext uri="{FF2B5EF4-FFF2-40B4-BE49-F238E27FC236}">
                <a16:creationId xmlns:a16="http://schemas.microsoft.com/office/drawing/2014/main" id="{9DE79DB2-1010-7CBB-1ECA-B30791BD7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0660" y="0"/>
            <a:ext cx="8091339" cy="5844619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6FA34EB-DD62-3159-C50B-AE069370B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884" y="603315"/>
            <a:ext cx="7301552" cy="4025245"/>
          </a:xfrm>
        </p:spPr>
        <p:txBody>
          <a:bodyPr>
            <a:normAutofit/>
          </a:bodyPr>
          <a:lstStyle/>
          <a:p>
            <a:r>
              <a:rPr lang="fi-FI" sz="3200" i="1" dirty="0">
                <a:latin typeface="Gabriola" panose="04040605051002020D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Kristus</a:t>
            </a:r>
          </a:p>
          <a:p>
            <a:r>
              <a:rPr lang="fi-FI" sz="3200" dirty="0"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Alkujuuri</a:t>
            </a:r>
          </a:p>
          <a:p>
            <a:r>
              <a:rPr lang="fi-FI" sz="3200" dirty="0">
                <a:latin typeface="Gabriola" panose="04040605051002020D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fi-FI" sz="3200" dirty="0"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lävän veden lähde</a:t>
            </a:r>
          </a:p>
          <a:p>
            <a:r>
              <a:rPr lang="fi-FI" sz="3200" dirty="0">
                <a:effectLst/>
                <a:latin typeface="Gabriola" panose="04040605051002020D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Viljanjyvä</a:t>
            </a:r>
            <a:endParaRPr lang="fi-FI" sz="3200" dirty="0">
              <a:latin typeface="Gabriola" panose="04040605051002020D02" pitchFamily="8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fi-FI" sz="3200" i="1" dirty="0">
              <a:latin typeface="Gabriola" panose="04040605051002020D02" pitchFamily="82" charset="0"/>
            </a:endParaRPr>
          </a:p>
          <a:p>
            <a:r>
              <a:rPr lang="fi-FI" sz="3200" dirty="0">
                <a:latin typeface="Gabriola" panose="04040605051002020D02" pitchFamily="82" charset="0"/>
              </a:rPr>
              <a:t>Maan suola</a:t>
            </a:r>
          </a:p>
          <a:p>
            <a:r>
              <a:rPr lang="fi-FI" sz="3200" i="1" dirty="0">
                <a:latin typeface="Gabriola" panose="04040605051002020D02" pitchFamily="82" charset="0"/>
              </a:rPr>
              <a:t>Sinä</a:t>
            </a:r>
          </a:p>
        </p:txBody>
      </p:sp>
    </p:spTree>
    <p:extLst>
      <p:ext uri="{BB962C8B-B14F-4D97-AF65-F5344CB8AC3E}">
        <p14:creationId xmlns:p14="http://schemas.microsoft.com/office/powerpoint/2010/main" val="14293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6C8B4C-9202-997C-A21E-363E5376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183" y="1850172"/>
            <a:ext cx="9051631" cy="1009915"/>
          </a:xfrm>
        </p:spPr>
        <p:txBody>
          <a:bodyPr>
            <a:normAutofit fontScale="90000"/>
          </a:bodyPr>
          <a:lstStyle/>
          <a:p>
            <a:r>
              <a:rPr lang="fi-FI" sz="6700" dirty="0">
                <a:latin typeface="Gabriola" panose="04040605051002020D02" pitchFamily="82" charset="0"/>
              </a:rPr>
              <a:t>Jokapäiväinen leipämme</a:t>
            </a:r>
            <a:endParaRPr lang="fi-FI" dirty="0">
              <a:latin typeface="Gabriola" panose="04040605051002020D02" pitchFamily="82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C74A8E0-E5A6-96FA-89E1-10FF87DD540E}"/>
              </a:ext>
            </a:extLst>
          </p:cNvPr>
          <p:cNvSpPr txBox="1">
            <a:spLocks/>
          </p:cNvSpPr>
          <p:nvPr/>
        </p:nvSpPr>
        <p:spPr>
          <a:xfrm>
            <a:off x="1570184" y="3013434"/>
            <a:ext cx="9051631" cy="10872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4400" dirty="0">
                <a:latin typeface="Gabriola" panose="04040605051002020D02" pitchFamily="82" charset="0"/>
              </a:rPr>
              <a:t>Tulkoon siihen </a:t>
            </a:r>
            <a:r>
              <a:rPr lang="fi-FI" sz="4400" dirty="0">
                <a:latin typeface="Gabriola" panose="04040605051002020D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juuri, vettä, jauhoja ja suolaa.</a:t>
            </a:r>
          </a:p>
          <a:p>
            <a:endParaRPr lang="fi-FI" sz="4400" dirty="0">
              <a:latin typeface="Gabriola" panose="04040605051002020D02" pitchFamily="82" charset="0"/>
            </a:endParaRPr>
          </a:p>
          <a:p>
            <a:r>
              <a:rPr lang="fi-FI" sz="4400" dirty="0">
                <a:latin typeface="Gabriola" panose="04040605051002020D02" pitchFamily="82" charset="0"/>
              </a:rPr>
              <a:t>Koostukoon se Jumalan läsnäolosta, siunauksesta ja rukouksesta.</a:t>
            </a:r>
            <a:endParaRPr lang="fi-FI" dirty="0">
              <a:latin typeface="Gabriola" panose="04040605051002020D02" pitchFamily="82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E54FEB1-FD84-ECF4-AF94-C08903E57C0D}"/>
              </a:ext>
            </a:extLst>
          </p:cNvPr>
          <p:cNvSpPr txBox="1">
            <a:spLocks/>
          </p:cNvSpPr>
          <p:nvPr/>
        </p:nvSpPr>
        <p:spPr>
          <a:xfrm>
            <a:off x="1570183" y="425315"/>
            <a:ext cx="9051631" cy="677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4400" dirty="0">
                <a:latin typeface="Gabriola" panose="04040605051002020D02" pitchFamily="82" charset="0"/>
              </a:rPr>
              <a:t>Rukoilkaamme,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DBF3609-1E6B-4D18-2563-F7610D751532}"/>
              </a:ext>
            </a:extLst>
          </p:cNvPr>
          <p:cNvSpPr txBox="1">
            <a:spLocks/>
          </p:cNvSpPr>
          <p:nvPr/>
        </p:nvSpPr>
        <p:spPr>
          <a:xfrm>
            <a:off x="1570181" y="4299570"/>
            <a:ext cx="9051631" cy="5621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4400" dirty="0">
                <a:latin typeface="Gabriola" panose="04040605051002020D02" pitchFamily="82" charset="0"/>
              </a:rPr>
              <a:t>Aamen.</a:t>
            </a:r>
            <a:endParaRPr lang="fi-FI" dirty="0">
              <a:latin typeface="Gabriola" panose="04040605051002020D02" pitchFamily="82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5D064C2-79D8-D9E8-60E0-C6739420AE6B}"/>
              </a:ext>
            </a:extLst>
          </p:cNvPr>
          <p:cNvSpPr txBox="1">
            <a:spLocks/>
          </p:cNvSpPr>
          <p:nvPr/>
        </p:nvSpPr>
        <p:spPr>
          <a:xfrm>
            <a:off x="1570182" y="1137743"/>
            <a:ext cx="9051631" cy="677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3300" dirty="0">
                <a:latin typeface="Gabriola" panose="04040605051002020D02" pitchFamily="82" charset="0"/>
              </a:rPr>
              <a:t>Herra, anna meille myös huomenna</a:t>
            </a:r>
          </a:p>
        </p:txBody>
      </p:sp>
    </p:spTree>
    <p:extLst>
      <p:ext uri="{BB962C8B-B14F-4D97-AF65-F5344CB8AC3E}">
        <p14:creationId xmlns:p14="http://schemas.microsoft.com/office/powerpoint/2010/main" val="1891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fi-FI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jotta maailma olisi oikeudenmukaisempi, valoisampi ja lempeämpi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TASAUS,</a:t>
            </a:r>
          </a:p>
        </p:txBody>
      </p:sp>
    </p:spTree>
    <p:extLst>
      <p:ext uri="{BB962C8B-B14F-4D97-AF65-F5344CB8AC3E}">
        <p14:creationId xmlns:p14="http://schemas.microsoft.com/office/powerpoint/2010/main" val="1967443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72D2095-1C9C-A8E3-D63D-CB8CC06624D4}"/>
              </a:ext>
            </a:extLst>
          </p:cNvPr>
          <p:cNvSpPr txBox="1">
            <a:spLocks/>
          </p:cNvSpPr>
          <p:nvPr/>
        </p:nvSpPr>
        <p:spPr>
          <a:xfrm>
            <a:off x="838199" y="1331672"/>
            <a:ext cx="10515600" cy="3759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</a:rPr>
              <a:t>Seurakuntalaisille suunnatussa materiaalissa palataan juurille –</a:t>
            </a:r>
          </a:p>
          <a:p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</a:rPr>
              <a:t> oikeudenmukaisuutta lähestytään</a:t>
            </a:r>
          </a:p>
          <a:p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</a:rPr>
              <a:t>jokapäiväisen leivän ja ruokaturvan näkökulmasta. </a:t>
            </a:r>
          </a:p>
          <a:p>
            <a:endParaRPr lang="fi-FI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</a:rPr>
              <a:t>Materiaalista löytyy leipäreseptejä maailmalta, </a:t>
            </a:r>
          </a:p>
          <a:p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</a:rPr>
              <a:t>toiminnallisia ideoita varainkeruuseen, </a:t>
            </a:r>
          </a:p>
          <a:p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</a:rPr>
              <a:t>faktaa maailman ruokatilanteesta keskustelun pohjaksi </a:t>
            </a:r>
          </a:p>
          <a:p>
            <a:r>
              <a:rPr lang="fi-FI" i="1" dirty="0">
                <a:latin typeface="Calibri" panose="020F0502020204030204" pitchFamily="34" charset="0"/>
                <a:ea typeface="Calibri" panose="020F0502020204030204" pitchFamily="34" charset="0"/>
              </a:rPr>
              <a:t>sekä helposti haltuun otettavaa hartausmateriaalia. </a:t>
            </a:r>
            <a:endParaRPr lang="fi-FI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i-FI" sz="320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D72BD93-3881-B5A2-8D3F-DCF7F4B45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184" y="777436"/>
            <a:ext cx="9051631" cy="554236"/>
          </a:xfrm>
        </p:spPr>
        <p:txBody>
          <a:bodyPr>
            <a:normAutofit fontScale="90000"/>
          </a:bodyPr>
          <a:lstStyle/>
          <a:p>
            <a:r>
              <a:rPr lang="fi-FI" dirty="0"/>
              <a:t>Taustaa</a:t>
            </a:r>
          </a:p>
        </p:txBody>
      </p:sp>
    </p:spTree>
    <p:extLst>
      <p:ext uri="{BB962C8B-B14F-4D97-AF65-F5344CB8AC3E}">
        <p14:creationId xmlns:p14="http://schemas.microsoft.com/office/powerpoint/2010/main" val="3983580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898A104-8FC4-5B11-00CA-D837EDC23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4738" y="3429000"/>
            <a:ext cx="7301552" cy="1130473"/>
          </a:xfrm>
        </p:spPr>
        <p:txBody>
          <a:bodyPr>
            <a:normAutofit/>
          </a:bodyPr>
          <a:lstStyle/>
          <a:p>
            <a:r>
              <a:rPr lang="fi-FI" i="1" dirty="0">
                <a:latin typeface="Calibri" panose="020F0502020204030204" pitchFamily="34" charset="0"/>
                <a:cs typeface="Calibri" panose="020F0502020204030204" pitchFamily="34" charset="0"/>
              </a:rPr>
              <a:t>Yhteinen leipämme -hartaus pohjautuu pastori Matti Huotarin </a:t>
            </a:r>
          </a:p>
          <a:p>
            <a:r>
              <a:rPr lang="fi-FI" i="1" dirty="0">
                <a:latin typeface="Calibri" panose="020F0502020204030204" pitchFamily="34" charset="0"/>
                <a:cs typeface="Calibri" panose="020F0502020204030204" pitchFamily="34" charset="0"/>
              </a:rPr>
              <a:t>Elämän leipä -teksteihin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1065D4-7571-1364-ECBB-9D3C2A9E4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698" y="2072649"/>
            <a:ext cx="9051631" cy="745966"/>
          </a:xfrm>
        </p:spPr>
        <p:txBody>
          <a:bodyPr>
            <a:noAutofit/>
          </a:bodyPr>
          <a:lstStyle/>
          <a:p>
            <a:r>
              <a:rPr lang="fi-FI" sz="5400" dirty="0">
                <a:latin typeface="Gabriola" panose="04040605051002020D02" pitchFamily="82" charset="0"/>
              </a:rPr>
              <a:t>Yhteinen leipämme- hartaus</a:t>
            </a:r>
          </a:p>
        </p:txBody>
      </p:sp>
    </p:spTree>
    <p:extLst>
      <p:ext uri="{BB962C8B-B14F-4D97-AF65-F5344CB8AC3E}">
        <p14:creationId xmlns:p14="http://schemas.microsoft.com/office/powerpoint/2010/main" val="248520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3DDF281-28F9-5EE9-1818-77D808AD0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4739" y="2072141"/>
            <a:ext cx="7301552" cy="2713718"/>
          </a:xfrm>
        </p:spPr>
        <p:txBody>
          <a:bodyPr>
            <a:normAutofit/>
          </a:bodyPr>
          <a:lstStyle/>
          <a:p>
            <a:pPr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Syömmekö leipämme vain pysyäksemme elossa </a:t>
            </a:r>
          </a:p>
          <a:p>
            <a:pPr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vai olisiko tämän kaiken takana jokin muukin tarkoitus?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 ihminen elä ainoastaan leivästä, </a:t>
            </a:r>
          </a:p>
          <a:p>
            <a:r>
              <a:rPr lang="fi-FI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vaan jokaisesta sanasta, joka lähtee Jumalan suusta. </a:t>
            </a:r>
          </a:p>
          <a:p>
            <a:pPr algn="r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Matt. 4:6.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B4FC9-4340-728E-AAF4-E585CBD7E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699" y="894299"/>
            <a:ext cx="9051631" cy="554236"/>
          </a:xfrm>
        </p:spPr>
        <p:txBody>
          <a:bodyPr>
            <a:normAutofit fontScale="90000"/>
          </a:bodyPr>
          <a:lstStyle/>
          <a:p>
            <a:r>
              <a:rPr lang="fi-FI" dirty="0"/>
              <a:t>Elämän juuri</a:t>
            </a:r>
          </a:p>
        </p:txBody>
      </p:sp>
    </p:spTree>
    <p:extLst>
      <p:ext uri="{BB962C8B-B14F-4D97-AF65-F5344CB8AC3E}">
        <p14:creationId xmlns:p14="http://schemas.microsoft.com/office/powerpoint/2010/main" val="33481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088777-FAE4-1629-7B8E-2B2DACBF418E}"/>
              </a:ext>
            </a:extLst>
          </p:cNvPr>
          <p:cNvSpPr txBox="1"/>
          <p:nvPr/>
        </p:nvSpPr>
        <p:spPr>
          <a:xfrm>
            <a:off x="1982397" y="1363323"/>
            <a:ext cx="399460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>
                <a:latin typeface="Gabriola" panose="04040605051002020D02" pitchFamily="82" charset="0"/>
              </a:rPr>
              <a:t>Rakas taivaallinen Isä, </a:t>
            </a:r>
          </a:p>
          <a:p>
            <a:r>
              <a:rPr lang="fi-FI" sz="2800" dirty="0">
                <a:latin typeface="Gabriola" panose="04040605051002020D02" pitchFamily="82" charset="0"/>
              </a:rPr>
              <a:t>Anna meille tänä päivänä </a:t>
            </a:r>
          </a:p>
          <a:p>
            <a:r>
              <a:rPr lang="fi-FI" sz="2800" dirty="0">
                <a:latin typeface="Gabriola" panose="04040605051002020D02" pitchFamily="82" charset="0"/>
              </a:rPr>
              <a:t>meidän jokapäiväinen leipämme</a:t>
            </a:r>
            <a:r>
              <a:rPr lang="fi-FI" sz="2800" b="1" dirty="0">
                <a:latin typeface="Gabriola" panose="04040605051002020D02" pitchFamily="82" charset="0"/>
              </a:rPr>
              <a:t>.</a:t>
            </a:r>
          </a:p>
          <a:p>
            <a:r>
              <a:rPr lang="fi-FI" sz="2800" dirty="0">
                <a:latin typeface="Gabriola" panose="04040605051002020D02" pitchFamily="82" charset="0"/>
              </a:rPr>
              <a:t>Siunaa päivän työmme.</a:t>
            </a:r>
          </a:p>
          <a:p>
            <a:r>
              <a:rPr lang="fi-FI" sz="2800" dirty="0">
                <a:latin typeface="Gabriola" panose="04040605051002020D02" pitchFamily="82" charset="0"/>
              </a:rPr>
              <a:t>Ravitse meidät ruoalla,</a:t>
            </a:r>
          </a:p>
          <a:p>
            <a:r>
              <a:rPr lang="fi-FI" sz="2800" dirty="0">
                <a:latin typeface="Gabriola" panose="04040605051002020D02" pitchFamily="82" charset="0"/>
              </a:rPr>
              <a:t>virkistä meidät vedellä.</a:t>
            </a:r>
          </a:p>
          <a:p>
            <a:r>
              <a:rPr lang="fi-FI" sz="2800" dirty="0">
                <a:latin typeface="Gabriola" panose="04040605051002020D02" pitchFamily="82" charset="0"/>
              </a:rPr>
              <a:t>Vahvista meitä Sanallasi.</a:t>
            </a:r>
          </a:p>
        </p:txBody>
      </p:sp>
      <p:pic>
        <p:nvPicPr>
          <p:cNvPr id="5" name="Picture 4" descr="A picture containing person, green, decorated&#10;&#10;Description automatically generated">
            <a:extLst>
              <a:ext uri="{FF2B5EF4-FFF2-40B4-BE49-F238E27FC236}">
                <a16:creationId xmlns:a16="http://schemas.microsoft.com/office/drawing/2014/main" id="{75116CEF-6BBA-6897-9C4A-3B85CAA36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996" y="-1"/>
            <a:ext cx="3875612" cy="5835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AF4CB2-ABC5-D2B4-A15E-E530AB560FDA}"/>
              </a:ext>
            </a:extLst>
          </p:cNvPr>
          <p:cNvSpPr txBox="1"/>
          <p:nvPr/>
        </p:nvSpPr>
        <p:spPr>
          <a:xfrm>
            <a:off x="435991" y="350849"/>
            <a:ext cx="1958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Rukoilkaamme:</a:t>
            </a:r>
          </a:p>
        </p:txBody>
      </p:sp>
    </p:spTree>
    <p:extLst>
      <p:ext uri="{BB962C8B-B14F-4D97-AF65-F5344CB8AC3E}">
        <p14:creationId xmlns:p14="http://schemas.microsoft.com/office/powerpoint/2010/main" val="232972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0751BD8-67DD-1DBE-8869-C3631A62E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5224" y="2137415"/>
            <a:ext cx="7301552" cy="2203579"/>
          </a:xfrm>
        </p:spPr>
        <p:txBody>
          <a:bodyPr>
            <a:normAutofit/>
          </a:bodyPr>
          <a:lstStyle/>
          <a:p>
            <a:pPr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Ennen vanhaan leipä ei ollut vielä valmis kaikkien aineiden sekoittamisen ja itse leipomisen jälkeen. </a:t>
            </a:r>
          </a:p>
          <a:p>
            <a:pPr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Tapaan kuului painaa risti joko taikinan tai valmiin leivän päälle. </a:t>
            </a:r>
          </a:p>
          <a:p>
            <a:pPr algn="l"/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Näin haluttiin siunata leipä, kovan työn hedelmä.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ACD3C9-83BF-C957-D7B5-2618E2E53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Leivän siunaus</a:t>
            </a:r>
          </a:p>
        </p:txBody>
      </p:sp>
    </p:spTree>
    <p:extLst>
      <p:ext uri="{BB962C8B-B14F-4D97-AF65-F5344CB8AC3E}">
        <p14:creationId xmlns:p14="http://schemas.microsoft.com/office/powerpoint/2010/main" val="21072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, indoor, cooking, pan&#10;&#10;Description automatically generated">
            <a:extLst>
              <a:ext uri="{FF2B5EF4-FFF2-40B4-BE49-F238E27FC236}">
                <a16:creationId xmlns:a16="http://schemas.microsoft.com/office/drawing/2014/main" id="{C83D03CD-0CE7-A764-4F7E-BD8A1B392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15240"/>
            <a:ext cx="5831840" cy="5831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C9E65B-5E2B-50B5-7B6A-7A907AC535EF}"/>
              </a:ext>
            </a:extLst>
          </p:cNvPr>
          <p:cNvSpPr txBox="1"/>
          <p:nvPr/>
        </p:nvSpPr>
        <p:spPr>
          <a:xfrm>
            <a:off x="1837233" y="1407666"/>
            <a:ext cx="39946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3200" dirty="0">
                <a:latin typeface="Gabriola" panose="04040605051002020D02" pitchFamily="82" charset="0"/>
              </a:rPr>
              <a:t>Jos ensimmäinen leipä pyhitetään,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3200" dirty="0">
                <a:latin typeface="Gabriola" panose="04040605051002020D02" pitchFamily="82" charset="0"/>
              </a:rPr>
              <a:t>on koko leipomus pyhä,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3200" dirty="0">
                <a:latin typeface="Gabriola" panose="04040605051002020D02" pitchFamily="82" charset="0"/>
              </a:rPr>
              <a:t>ja jos puun juuri on pyhä,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3200" dirty="0">
                <a:latin typeface="Gabriola" panose="04040605051002020D02" pitchFamily="82" charset="0"/>
              </a:rPr>
              <a:t>ovat myös oksat pyhät.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3200" dirty="0">
                <a:latin typeface="Gabriola" panose="04040605051002020D02" pitchFamily="82" charset="0"/>
              </a:rPr>
              <a:t>Room. 11:16</a:t>
            </a:r>
          </a:p>
        </p:txBody>
      </p:sp>
    </p:spTree>
    <p:extLst>
      <p:ext uri="{BB962C8B-B14F-4D97-AF65-F5344CB8AC3E}">
        <p14:creationId xmlns:p14="http://schemas.microsoft.com/office/powerpoint/2010/main" val="3650128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072FE78-8934-DA50-53D1-213CCB1FB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5224" y="2329919"/>
            <a:ext cx="7301552" cy="1645314"/>
          </a:xfrm>
        </p:spPr>
        <p:txBody>
          <a:bodyPr>
            <a:normAutofit/>
          </a:bodyPr>
          <a:lstStyle/>
          <a:p>
            <a:pPr algn="l"/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Leipään tarvitaan juuri, vettä, jauhoja ja suolaa. Muu on lisuketta. </a:t>
            </a:r>
          </a:p>
          <a:p>
            <a:pPr algn="l"/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Hyvä </a:t>
            </a:r>
            <a:r>
              <a:rPr lang="fi-FI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leipä ja hyvä, eettisesti kantava elintapa leivotaan näistä perustarpeista.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C40FD8-0F0A-E763-CE00-3DCF18BF9B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Hyvän leivän salaisuus</a:t>
            </a:r>
          </a:p>
        </p:txBody>
      </p:sp>
    </p:spTree>
    <p:extLst>
      <p:ext uri="{BB962C8B-B14F-4D97-AF65-F5344CB8AC3E}">
        <p14:creationId xmlns:p14="http://schemas.microsoft.com/office/powerpoint/2010/main" val="21418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C334478-955D-6176-A6A8-3CC27C343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185" y="1608790"/>
            <a:ext cx="9051630" cy="2781095"/>
          </a:xfrm>
        </p:spPr>
        <p:txBody>
          <a:bodyPr/>
          <a:lstStyle/>
          <a:p>
            <a:endParaRPr lang="fi-FI" b="0" i="0" dirty="0">
              <a:solidFill>
                <a:srgbClr val="43434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i-FI" b="0" i="0" dirty="0">
                <a:solidFill>
                  <a:srgbClr val="43434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”Kaikki, mikä kuuluu ruumiin ravintoon ja tarpeisiin, </a:t>
            </a:r>
          </a:p>
          <a:p>
            <a:pPr algn="l"/>
            <a:r>
              <a:rPr lang="fi-FI" b="0" i="0" dirty="0">
                <a:solidFill>
                  <a:srgbClr val="43434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kuten ruoka, juoma, vaatteet, kengät, koti, pelto, karja, raha, tavara, </a:t>
            </a:r>
          </a:p>
          <a:p>
            <a:pPr algn="l"/>
            <a:r>
              <a:rPr lang="fi-FI" b="0" i="0" dirty="0">
                <a:solidFill>
                  <a:srgbClr val="43434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kelpo aviopuoliso, kunnolliset lapset, kunnollinen palvelusväki, kunnolliset ja</a:t>
            </a:r>
          </a:p>
          <a:p>
            <a:pPr algn="l"/>
            <a:r>
              <a:rPr lang="fi-FI" b="0" i="0" dirty="0">
                <a:solidFill>
                  <a:srgbClr val="43434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luotettavat esimiehet, hyvä hallitus, suotuisat säät, rauha, terveys, järjestys, kunnia,</a:t>
            </a:r>
          </a:p>
          <a:p>
            <a:pPr algn="l"/>
            <a:r>
              <a:rPr lang="fi-FI" b="0" i="0" dirty="0">
                <a:solidFill>
                  <a:srgbClr val="43434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hyvät ystävät, luotettavat naapurit ja muu sellainen”.</a:t>
            </a:r>
          </a:p>
          <a:p>
            <a:pPr algn="r"/>
            <a:r>
              <a:rPr lang="fi-FI" b="0" i="0" dirty="0">
                <a:solidFill>
                  <a:srgbClr val="43434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Martti Luther, Vähä Katekismus</a:t>
            </a: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F80979-50CA-16B3-E8D2-94E95ADBF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815" y="449293"/>
            <a:ext cx="9490370" cy="1184584"/>
          </a:xfrm>
        </p:spPr>
        <p:txBody>
          <a:bodyPr>
            <a:normAutofit/>
          </a:bodyPr>
          <a:lstStyle/>
          <a:p>
            <a:r>
              <a:rPr lang="fi-FI" sz="2800" dirty="0"/>
              <a:t>Lutherin mukaan jokapäiväisen leivän reseptiin tulee:</a:t>
            </a:r>
          </a:p>
        </p:txBody>
      </p:sp>
    </p:spTree>
    <p:extLst>
      <p:ext uri="{BB962C8B-B14F-4D97-AF65-F5344CB8AC3E}">
        <p14:creationId xmlns:p14="http://schemas.microsoft.com/office/powerpoint/2010/main" val="29428693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8" ma:contentTypeDescription="Luo uusi asiakirja." ma:contentTypeScope="" ma:versionID="ecd85f0ef30a2f88c6d278996123fdb2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d23b2f1ce10ffc2636d101d95f367afe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c5903eb-f726-48b2-a5e1-0557bb19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7f9ea9-f2b8-4c26-b77f-ec1180490373}" ma:internalName="TaxCatchAll" ma:showField="CatchAllData" ma:web="cba8b525-faa7-450e-87ad-219cde3867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a8b525-faa7-450e-87ad-219cde38671f" xsi:nil="true"/>
    <lcf76f155ced4ddcb4097134ff3c332f xmlns="36c43c7b-f203-4255-9c01-fbfa8f43569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2D5D22-7AA7-4F5E-8589-92FD9FE305DB}"/>
</file>

<file path=customXml/itemProps2.xml><?xml version="1.0" encoding="utf-8"?>
<ds:datastoreItem xmlns:ds="http://schemas.openxmlformats.org/officeDocument/2006/customXml" ds:itemID="{86E29D6D-E268-438B-9EB8-A48FDC0FFB23}"/>
</file>

<file path=customXml/itemProps3.xml><?xml version="1.0" encoding="utf-8"?>
<ds:datastoreItem xmlns:ds="http://schemas.openxmlformats.org/officeDocument/2006/customXml" ds:itemID="{AF2B5521-3AE3-45D8-9B00-16699C72F9A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1158</TotalTime>
  <Words>573</Words>
  <Application>Microsoft Office PowerPoint</Application>
  <PresentationFormat>Laajakuva</PresentationFormat>
  <Paragraphs>103</Paragraphs>
  <Slides>15</Slides>
  <Notes>7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0" baseType="lpstr">
      <vt:lpstr>Arial</vt:lpstr>
      <vt:lpstr>Calibri</vt:lpstr>
      <vt:lpstr>Gabriola</vt:lpstr>
      <vt:lpstr>Office-teema</vt:lpstr>
      <vt:lpstr>think-cell Slide</vt:lpstr>
      <vt:lpstr>Yhteinen leipämme - hartaus</vt:lpstr>
      <vt:lpstr>Taustaa</vt:lpstr>
      <vt:lpstr>Yhteinen leipämme- hartaus</vt:lpstr>
      <vt:lpstr>Elämän juuri</vt:lpstr>
      <vt:lpstr>PowerPoint-esitys</vt:lpstr>
      <vt:lpstr>Leivän siunaus</vt:lpstr>
      <vt:lpstr>PowerPoint-esitys</vt:lpstr>
      <vt:lpstr>Hyvän leivän salaisuus</vt:lpstr>
      <vt:lpstr>Lutherin mukaan jokapäiväisen leivän reseptiin tulee:</vt:lpstr>
      <vt:lpstr>Oma reseptisi</vt:lpstr>
      <vt:lpstr>Elämän leipä</vt:lpstr>
      <vt:lpstr>PowerPoint-esitys</vt:lpstr>
      <vt:lpstr>PowerPoint-esitys</vt:lpstr>
      <vt:lpstr>Jokapäiväinen leipämme</vt:lpstr>
      <vt:lpstr>TASAUS,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Honkanen Nina</cp:lastModifiedBy>
  <cp:revision>125</cp:revision>
  <dcterms:created xsi:type="dcterms:W3CDTF">2021-03-29T12:00:14Z</dcterms:created>
  <dcterms:modified xsi:type="dcterms:W3CDTF">2024-03-12T06:25:48Z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