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89" r:id="rId2"/>
    <p:sldId id="291" r:id="rId3"/>
    <p:sldId id="292" r:id="rId4"/>
    <p:sldId id="293" r:id="rId5"/>
    <p:sldId id="341" r:id="rId6"/>
    <p:sldId id="299" r:id="rId7"/>
    <p:sldId id="344" r:id="rId8"/>
    <p:sldId id="345" r:id="rId9"/>
    <p:sldId id="346" r:id="rId10"/>
    <p:sldId id="347" r:id="rId11"/>
    <p:sldId id="348" r:id="rId12"/>
    <p:sldId id="349" r:id="rId13"/>
    <p:sldId id="354" r:id="rId14"/>
    <p:sldId id="350" r:id="rId15"/>
    <p:sldId id="351" r:id="rId16"/>
    <p:sldId id="296" r:id="rId17"/>
    <p:sldId id="342" r:id="rId18"/>
    <p:sldId id="309" r:id="rId19"/>
    <p:sldId id="333" r:id="rId20"/>
    <p:sldId id="359" r:id="rId21"/>
    <p:sldId id="360" r:id="rId22"/>
    <p:sldId id="361" r:id="rId23"/>
    <p:sldId id="362" r:id="rId24"/>
    <p:sldId id="363" r:id="rId25"/>
    <p:sldId id="353" r:id="rId26"/>
    <p:sldId id="298" r:id="rId27"/>
    <p:sldId id="339" r:id="rId28"/>
    <p:sldId id="340" r:id="rId29"/>
    <p:sldId id="352" r:id="rId30"/>
    <p:sldId id="358" r:id="rId31"/>
    <p:sldId id="355" r:id="rId32"/>
    <p:sldId id="356" r:id="rId33"/>
    <p:sldId id="357" r:id="rId34"/>
    <p:sldId id="257" r:id="rId35"/>
  </p:sldIdLst>
  <p:sldSz cx="12192000" cy="6858000"/>
  <p:notesSz cx="6858000" cy="9144000"/>
  <p:custDataLst>
    <p:tags r:id="rId38"/>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AA6"/>
    <a:srgbClr val="F53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04B9EBC-5D97-42BF-B6EB-8E1B9C4377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AE2037F-A1E2-4CCA-8629-3BDB2B3CEB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403F91-E352-4BC0-865E-00C4B778E8F4}" type="datetimeFigureOut">
              <a:rPr lang="fi-FI" smtClean="0"/>
              <a:t>21.9.2022</a:t>
            </a:fld>
            <a:endParaRPr lang="fi-FI"/>
          </a:p>
        </p:txBody>
      </p:sp>
      <p:sp>
        <p:nvSpPr>
          <p:cNvPr id="4" name="Alatunnisteen paikkamerkki 3">
            <a:extLst>
              <a:ext uri="{FF2B5EF4-FFF2-40B4-BE49-F238E27FC236}">
                <a16:creationId xmlns:a16="http://schemas.microsoft.com/office/drawing/2014/main" id="{314A672F-4E2F-4FD9-84E6-5C27D7492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71937CE8-A32E-40B1-B45D-D4F2F4E546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7C6AB-2EC7-448B-8841-68F14F13640A}" type="slidenum">
              <a:rPr lang="fi-FI" smtClean="0"/>
              <a:t>‹#›</a:t>
            </a:fld>
            <a:endParaRPr lang="fi-FI"/>
          </a:p>
        </p:txBody>
      </p:sp>
    </p:spTree>
    <p:extLst>
      <p:ext uri="{BB962C8B-B14F-4D97-AF65-F5344CB8AC3E}">
        <p14:creationId xmlns:p14="http://schemas.microsoft.com/office/powerpoint/2010/main" val="327898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81401-98B2-4A2C-809B-B877EE2C7168}" type="datetimeFigureOut">
              <a:rPr lang="fi-FI" smtClean="0"/>
              <a:t>21.9.2022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B9FF8-BAB1-4496-B899-A3D3A047A0D5}" type="slidenum">
              <a:rPr lang="fi-FI" smtClean="0"/>
              <a:t>‹#›</a:t>
            </a:fld>
            <a:endParaRPr lang="fi-FI"/>
          </a:p>
        </p:txBody>
      </p:sp>
    </p:spTree>
    <p:extLst>
      <p:ext uri="{BB962C8B-B14F-4D97-AF65-F5344CB8AC3E}">
        <p14:creationId xmlns:p14="http://schemas.microsoft.com/office/powerpoint/2010/main" val="337980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a:t>
            </a:fld>
            <a:endParaRPr lang="fi-FI"/>
          </a:p>
        </p:txBody>
      </p:sp>
    </p:spTree>
    <p:extLst>
      <p:ext uri="{BB962C8B-B14F-4D97-AF65-F5344CB8AC3E}">
        <p14:creationId xmlns:p14="http://schemas.microsoft.com/office/powerpoint/2010/main" val="121148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Kuva: Suomen Lähetysseura / Virve Rissanen; chapatinteko_mwanzassa-10</a:t>
            </a:r>
          </a:p>
          <a:p>
            <a:endParaRPr lang="fi-FI"/>
          </a:p>
        </p:txBody>
      </p:sp>
      <p:sp>
        <p:nvSpPr>
          <p:cNvPr id="4" name="Slide Number Placeholder 3"/>
          <p:cNvSpPr>
            <a:spLocks noGrp="1"/>
          </p:cNvSpPr>
          <p:nvPr>
            <p:ph type="sldNum" sz="quarter" idx="5"/>
          </p:nvPr>
        </p:nvSpPr>
        <p:spPr/>
        <p:txBody>
          <a:bodyPr/>
          <a:lstStyle/>
          <a:p>
            <a:fld id="{48EB9FF8-BAB1-4496-B899-A3D3A047A0D5}" type="slidenum">
              <a:rPr lang="fi-FI" smtClean="0"/>
              <a:t>16</a:t>
            </a:fld>
            <a:endParaRPr lang="fi-FI"/>
          </a:p>
        </p:txBody>
      </p:sp>
    </p:spTree>
    <p:extLst>
      <p:ext uri="{BB962C8B-B14F-4D97-AF65-F5344CB8AC3E}">
        <p14:creationId xmlns:p14="http://schemas.microsoft.com/office/powerpoint/2010/main" val="58401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Virve Rissanen</a:t>
            </a:r>
          </a:p>
        </p:txBody>
      </p:sp>
      <p:sp>
        <p:nvSpPr>
          <p:cNvPr id="4" name="Dian numeron paikkamerkki 3"/>
          <p:cNvSpPr>
            <a:spLocks noGrp="1"/>
          </p:cNvSpPr>
          <p:nvPr>
            <p:ph type="sldNum" sz="quarter" idx="5"/>
          </p:nvPr>
        </p:nvSpPr>
        <p:spPr/>
        <p:txBody>
          <a:bodyPr/>
          <a:lstStyle/>
          <a:p>
            <a:fld id="{48EB9FF8-BAB1-4496-B899-A3D3A047A0D5}" type="slidenum">
              <a:rPr lang="fi-FI" smtClean="0"/>
              <a:t>17</a:t>
            </a:fld>
            <a:endParaRPr lang="fi-FI"/>
          </a:p>
        </p:txBody>
      </p:sp>
    </p:spTree>
    <p:extLst>
      <p:ext uri="{BB962C8B-B14F-4D97-AF65-F5344CB8AC3E}">
        <p14:creationId xmlns:p14="http://schemas.microsoft.com/office/powerpoint/2010/main" val="3400103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Kuvat: Suomen Lähetysseura / Virve Rissanen; chapatinteko_mwanzassa 1, 4, 6 ja 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19</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1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20</a:t>
            </a:fld>
            <a:endParaRPr lang="fi-FI"/>
          </a:p>
        </p:txBody>
      </p:sp>
    </p:spTree>
    <p:extLst>
      <p:ext uri="{BB962C8B-B14F-4D97-AF65-F5344CB8AC3E}">
        <p14:creationId xmlns:p14="http://schemas.microsoft.com/office/powerpoint/2010/main" val="91244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Suomen Lähetysseura / Virve Rissanen; </a:t>
            </a:r>
            <a:r>
              <a:rPr lang="fi-FI" dirty="0" err="1"/>
              <a:t>Etiopia_injera_Virve</a:t>
            </a:r>
            <a:r>
              <a:rPr lang="fi-FI" dirty="0"/>
              <a:t> Rissanen</a:t>
            </a:r>
          </a:p>
        </p:txBody>
      </p:sp>
      <p:sp>
        <p:nvSpPr>
          <p:cNvPr id="4" name="Slide Number Placeholder 3"/>
          <p:cNvSpPr>
            <a:spLocks noGrp="1"/>
          </p:cNvSpPr>
          <p:nvPr>
            <p:ph type="sldNum" sz="quarter" idx="5"/>
          </p:nvPr>
        </p:nvSpPr>
        <p:spPr/>
        <p:txBody>
          <a:bodyPr/>
          <a:lstStyle/>
          <a:p>
            <a:fld id="{48EB9FF8-BAB1-4496-B899-A3D3A047A0D5}" type="slidenum">
              <a:rPr lang="fi-FI" smtClean="0"/>
              <a:t>21</a:t>
            </a:fld>
            <a:endParaRPr lang="fi-FI"/>
          </a:p>
        </p:txBody>
      </p:sp>
    </p:spTree>
    <p:extLst>
      <p:ext uri="{BB962C8B-B14F-4D97-AF65-F5344CB8AC3E}">
        <p14:creationId xmlns:p14="http://schemas.microsoft.com/office/powerpoint/2010/main" val="235934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Virve Rissanen; </a:t>
            </a:r>
            <a:r>
              <a:rPr lang="fi-FI" dirty="0" err="1"/>
              <a:t>Etiopia_ateria_Virve</a:t>
            </a:r>
            <a:r>
              <a:rPr lang="fi-FI" dirty="0"/>
              <a:t> Rissanen</a:t>
            </a:r>
          </a:p>
        </p:txBody>
      </p:sp>
      <p:sp>
        <p:nvSpPr>
          <p:cNvPr id="4" name="Dian numeron paikkamerkki 3"/>
          <p:cNvSpPr>
            <a:spLocks noGrp="1"/>
          </p:cNvSpPr>
          <p:nvPr>
            <p:ph type="sldNum" sz="quarter" idx="5"/>
          </p:nvPr>
        </p:nvSpPr>
        <p:spPr/>
        <p:txBody>
          <a:bodyPr/>
          <a:lstStyle/>
          <a:p>
            <a:fld id="{48EB9FF8-BAB1-4496-B899-A3D3A047A0D5}" type="slidenum">
              <a:rPr lang="fi-FI" smtClean="0"/>
              <a:t>22</a:t>
            </a:fld>
            <a:endParaRPr lang="fi-FI"/>
          </a:p>
        </p:txBody>
      </p:sp>
    </p:spTree>
    <p:extLst>
      <p:ext uri="{BB962C8B-B14F-4D97-AF65-F5344CB8AC3E}">
        <p14:creationId xmlns:p14="http://schemas.microsoft.com/office/powerpoint/2010/main" val="69463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Timo Ahlberg; </a:t>
            </a:r>
            <a:r>
              <a:rPr lang="fi-FI" dirty="0" err="1"/>
              <a:t>Etiopia_injera-leipä_Timo</a:t>
            </a:r>
            <a:r>
              <a:rPr lang="fi-FI" dirty="0"/>
              <a:t> Ahlberg; 2016; ET771; </a:t>
            </a:r>
            <a:r>
              <a:rPr lang="fi-FI" dirty="0" err="1"/>
              <a:t>Shabuye</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23</a:t>
            </a:fld>
            <a:endParaRPr lang="fi-FI"/>
          </a:p>
        </p:txBody>
      </p:sp>
    </p:spTree>
    <p:extLst>
      <p:ext uri="{BB962C8B-B14F-4D97-AF65-F5344CB8AC3E}">
        <p14:creationId xmlns:p14="http://schemas.microsoft.com/office/powerpoint/2010/main" val="34017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25</a:t>
            </a:fld>
            <a:endParaRPr lang="fi-FI"/>
          </a:p>
        </p:txBody>
      </p:sp>
    </p:spTree>
    <p:extLst>
      <p:ext uri="{BB962C8B-B14F-4D97-AF65-F5344CB8AC3E}">
        <p14:creationId xmlns:p14="http://schemas.microsoft.com/office/powerpoint/2010/main" val="2121796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Kuva: Suomen Lähetysseura / Mimosa Hedberg (NP751_Nepal_Vammainen haliyanainen Devaki Bista laittaa ruokaa_Mimosa Hedberg; 2021) </a:t>
            </a:r>
          </a:p>
          <a:p>
            <a:endParaRPr lang="fi-FI"/>
          </a:p>
        </p:txBody>
      </p:sp>
      <p:sp>
        <p:nvSpPr>
          <p:cNvPr id="4" name="Slide Number Placeholder 3"/>
          <p:cNvSpPr>
            <a:spLocks noGrp="1"/>
          </p:cNvSpPr>
          <p:nvPr>
            <p:ph type="sldNum" sz="quarter" idx="5"/>
          </p:nvPr>
        </p:nvSpPr>
        <p:spPr/>
        <p:txBody>
          <a:bodyPr/>
          <a:lstStyle/>
          <a:p>
            <a:fld id="{48EB9FF8-BAB1-4496-B899-A3D3A047A0D5}" type="slidenum">
              <a:rPr lang="fi-FI" smtClean="0"/>
              <a:t>26</a:t>
            </a:fld>
            <a:endParaRPr lang="fi-FI"/>
          </a:p>
        </p:txBody>
      </p:sp>
    </p:spTree>
    <p:extLst>
      <p:ext uri="{BB962C8B-B14F-4D97-AF65-F5344CB8AC3E}">
        <p14:creationId xmlns:p14="http://schemas.microsoft.com/office/powerpoint/2010/main" val="232764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27</a:t>
            </a:fld>
            <a:endParaRPr lang="fi-FI"/>
          </a:p>
        </p:txBody>
      </p:sp>
    </p:spTree>
    <p:extLst>
      <p:ext uri="{BB962C8B-B14F-4D97-AF65-F5344CB8AC3E}">
        <p14:creationId xmlns:p14="http://schemas.microsoft.com/office/powerpoint/2010/main" val="422651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7</a:t>
            </a:fld>
            <a:endParaRPr lang="fi-FI"/>
          </a:p>
        </p:txBody>
      </p:sp>
    </p:spTree>
    <p:extLst>
      <p:ext uri="{BB962C8B-B14F-4D97-AF65-F5344CB8AC3E}">
        <p14:creationId xmlns:p14="http://schemas.microsoft.com/office/powerpoint/2010/main" val="392639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29</a:t>
            </a:fld>
            <a:endParaRPr lang="fi-FI"/>
          </a:p>
        </p:txBody>
      </p:sp>
    </p:spTree>
    <p:extLst>
      <p:ext uri="{BB962C8B-B14F-4D97-AF65-F5344CB8AC3E}">
        <p14:creationId xmlns:p14="http://schemas.microsoft.com/office/powerpoint/2010/main" val="111640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30</a:t>
            </a:fld>
            <a:endParaRPr lang="fi-FI"/>
          </a:p>
        </p:txBody>
      </p:sp>
    </p:spTree>
    <p:extLst>
      <p:ext uri="{BB962C8B-B14F-4D97-AF65-F5344CB8AC3E}">
        <p14:creationId xmlns:p14="http://schemas.microsoft.com/office/powerpoint/2010/main" val="340503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Calibri" panose="020F0502020204030204" pitchFamily="34" charset="0"/>
                <a:cs typeface="Calibri" panose="020F0502020204030204" pitchFamily="34" charset="0"/>
              </a:rPr>
              <a:t>Kuva: Suomen Lähetysseura / Jukka Helle; resepti: Herkkujen maailma, Suomen Lähetysseura</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31</a:t>
            </a:fld>
            <a:endParaRPr lang="fi-FI"/>
          </a:p>
        </p:txBody>
      </p:sp>
    </p:spTree>
    <p:extLst>
      <p:ext uri="{BB962C8B-B14F-4D97-AF65-F5344CB8AC3E}">
        <p14:creationId xmlns:p14="http://schemas.microsoft.com/office/powerpoint/2010/main" val="971028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Calibri" panose="020F0502020204030204" pitchFamily="34" charset="0"/>
                <a:cs typeface="Calibri" panose="020F0502020204030204" pitchFamily="34" charset="0"/>
              </a:rPr>
              <a:t>Kuva: Suomen Lähetysseura / Jukka Helle; resepti: Herkkujen maailma, Suomen Lähetysseura</a:t>
            </a:r>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32</a:t>
            </a:fld>
            <a:endParaRPr lang="fi-FI"/>
          </a:p>
        </p:txBody>
      </p:sp>
    </p:spTree>
    <p:extLst>
      <p:ext uri="{BB962C8B-B14F-4D97-AF65-F5344CB8AC3E}">
        <p14:creationId xmlns:p14="http://schemas.microsoft.com/office/powerpoint/2010/main" val="2514000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Calibri" panose="020F0502020204030204" pitchFamily="34" charset="0"/>
                <a:cs typeface="Calibri" panose="020F0502020204030204" pitchFamily="34" charset="0"/>
              </a:rPr>
              <a:t>Lähde: Herkkujen maailma, Suomen Lähetysseura</a:t>
            </a:r>
          </a:p>
          <a:p>
            <a:endParaRPr lang="fi-FI"/>
          </a:p>
        </p:txBody>
      </p:sp>
      <p:sp>
        <p:nvSpPr>
          <p:cNvPr id="4" name="Dian numeron paikkamerkki 3"/>
          <p:cNvSpPr>
            <a:spLocks noGrp="1"/>
          </p:cNvSpPr>
          <p:nvPr>
            <p:ph type="sldNum" sz="quarter" idx="5"/>
          </p:nvPr>
        </p:nvSpPr>
        <p:spPr/>
        <p:txBody>
          <a:bodyPr/>
          <a:lstStyle/>
          <a:p>
            <a:fld id="{48EB9FF8-BAB1-4496-B899-A3D3A047A0D5}" type="slidenum">
              <a:rPr lang="fi-FI" smtClean="0"/>
              <a:t>33</a:t>
            </a:fld>
            <a:endParaRPr lang="fi-FI"/>
          </a:p>
        </p:txBody>
      </p:sp>
    </p:spTree>
    <p:extLst>
      <p:ext uri="{BB962C8B-B14F-4D97-AF65-F5344CB8AC3E}">
        <p14:creationId xmlns:p14="http://schemas.microsoft.com/office/powerpoint/2010/main" val="57832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Suomen Lähetysseura / Iiris Arjanne; SN801 Latyr Dioufin virkaanastujaiset ja jumalanpalvelus (71)</a:t>
            </a:r>
          </a:p>
        </p:txBody>
      </p:sp>
      <p:sp>
        <p:nvSpPr>
          <p:cNvPr id="4" name="Slide Number Placeholder 3"/>
          <p:cNvSpPr>
            <a:spLocks noGrp="1"/>
          </p:cNvSpPr>
          <p:nvPr>
            <p:ph type="sldNum" sz="quarter" idx="5"/>
          </p:nvPr>
        </p:nvSpPr>
        <p:spPr/>
        <p:txBody>
          <a:bodyPr/>
          <a:lstStyle/>
          <a:p>
            <a:fld id="{48EB9FF8-BAB1-4496-B899-A3D3A047A0D5}" type="slidenum">
              <a:rPr lang="fi-FI" smtClean="0"/>
              <a:t>8</a:t>
            </a:fld>
            <a:endParaRPr lang="fi-FI"/>
          </a:p>
        </p:txBody>
      </p:sp>
    </p:spTree>
    <p:extLst>
      <p:ext uri="{BB962C8B-B14F-4D97-AF65-F5344CB8AC3E}">
        <p14:creationId xmlns:p14="http://schemas.microsoft.com/office/powerpoint/2010/main" val="113400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 </a:t>
            </a:r>
            <a:r>
              <a:rPr lang="en-US"/>
              <a:t>ELCHK 60th Anniversary, Service 19.10.2014 - 27_2</a:t>
            </a:r>
            <a:endParaRPr lang="fi-FI"/>
          </a:p>
        </p:txBody>
      </p:sp>
      <p:sp>
        <p:nvSpPr>
          <p:cNvPr id="4" name="Dian numeron paikkamerkki 3"/>
          <p:cNvSpPr>
            <a:spLocks noGrp="1"/>
          </p:cNvSpPr>
          <p:nvPr>
            <p:ph type="sldNum" sz="quarter" idx="5"/>
          </p:nvPr>
        </p:nvSpPr>
        <p:spPr/>
        <p:txBody>
          <a:bodyPr/>
          <a:lstStyle/>
          <a:p>
            <a:fld id="{48EB9FF8-BAB1-4496-B899-A3D3A047A0D5}" type="slidenum">
              <a:rPr lang="fi-FI" smtClean="0"/>
              <a:t>9</a:t>
            </a:fld>
            <a:endParaRPr lang="fi-FI"/>
          </a:p>
        </p:txBody>
      </p:sp>
    </p:spTree>
    <p:extLst>
      <p:ext uri="{BB962C8B-B14F-4D97-AF65-F5344CB8AC3E}">
        <p14:creationId xmlns:p14="http://schemas.microsoft.com/office/powerpoint/2010/main" val="164700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”jumalanpalvelus LST1”</a:t>
            </a:r>
          </a:p>
        </p:txBody>
      </p:sp>
      <p:sp>
        <p:nvSpPr>
          <p:cNvPr id="4" name="Dian numeron paikkamerkki 3"/>
          <p:cNvSpPr>
            <a:spLocks noGrp="1"/>
          </p:cNvSpPr>
          <p:nvPr>
            <p:ph type="sldNum" sz="quarter" idx="5"/>
          </p:nvPr>
        </p:nvSpPr>
        <p:spPr/>
        <p:txBody>
          <a:bodyPr/>
          <a:lstStyle/>
          <a:p>
            <a:fld id="{48EB9FF8-BAB1-4496-B899-A3D3A047A0D5}" type="slidenum">
              <a:rPr lang="fi-FI" smtClean="0"/>
              <a:t>10</a:t>
            </a:fld>
            <a:endParaRPr lang="fi-FI"/>
          </a:p>
        </p:txBody>
      </p:sp>
    </p:spTree>
    <p:extLst>
      <p:ext uri="{BB962C8B-B14F-4D97-AF65-F5344CB8AC3E}">
        <p14:creationId xmlns:p14="http://schemas.microsoft.com/office/powerpoint/2010/main" val="319491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Kuvat: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12</a:t>
            </a:fld>
            <a:endParaRPr lang="fi-FI"/>
          </a:p>
        </p:txBody>
      </p:sp>
    </p:spTree>
    <p:extLst>
      <p:ext uri="{BB962C8B-B14F-4D97-AF65-F5344CB8AC3E}">
        <p14:creationId xmlns:p14="http://schemas.microsoft.com/office/powerpoint/2010/main" val="183426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 </a:t>
            </a:r>
            <a:r>
              <a:rPr lang="fi-FI" dirty="0" err="1"/>
              <a:t>Tasaus_ehtoollisleipä_logo_Upu</a:t>
            </a:r>
            <a:r>
              <a:rPr lang="fi-FI" dirty="0"/>
              <a:t>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13</a:t>
            </a:fld>
            <a:endParaRPr lang="fi-FI"/>
          </a:p>
        </p:txBody>
      </p:sp>
    </p:spTree>
    <p:extLst>
      <p:ext uri="{BB962C8B-B14F-4D97-AF65-F5344CB8AC3E}">
        <p14:creationId xmlns:p14="http://schemas.microsoft.com/office/powerpoint/2010/main" val="329099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 Suomen Lähetysseura / Upu Leppänen</a:t>
            </a:r>
          </a:p>
        </p:txBody>
      </p:sp>
      <p:sp>
        <p:nvSpPr>
          <p:cNvPr id="4" name="Dian numeron paikkamerkki 3"/>
          <p:cNvSpPr>
            <a:spLocks noGrp="1"/>
          </p:cNvSpPr>
          <p:nvPr>
            <p:ph type="sldNum" sz="quarter" idx="5"/>
          </p:nvPr>
        </p:nvSpPr>
        <p:spPr/>
        <p:txBody>
          <a:bodyPr/>
          <a:lstStyle/>
          <a:p>
            <a:fld id="{48EB9FF8-BAB1-4496-B899-A3D3A047A0D5}" type="slidenum">
              <a:rPr lang="fi-FI" smtClean="0"/>
              <a:t>14</a:t>
            </a:fld>
            <a:endParaRPr lang="fi-FI"/>
          </a:p>
        </p:txBody>
      </p:sp>
    </p:spTree>
    <p:extLst>
      <p:ext uri="{BB962C8B-B14F-4D97-AF65-F5344CB8AC3E}">
        <p14:creationId xmlns:p14="http://schemas.microsoft.com/office/powerpoint/2010/main" val="127749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a:p>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15</a:t>
            </a:fld>
            <a:endParaRPr lang="fi-FI"/>
          </a:p>
        </p:txBody>
      </p:sp>
    </p:spTree>
    <p:extLst>
      <p:ext uri="{BB962C8B-B14F-4D97-AF65-F5344CB8AC3E}">
        <p14:creationId xmlns:p14="http://schemas.microsoft.com/office/powerpoint/2010/main" val="3441422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2.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5.jpe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7.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9.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3.jpe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5.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6.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7.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8.jpe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9.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30.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1.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96637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palstaa otsikoill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1545634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CDABFAD4-1674-4CF2-B45B-8A6AE3267E70}" type="datetime1">
              <a:rPr lang="fi-FI" smtClean="0"/>
              <a:t>21.9.2022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Tekstin paikkamerkki 2">
            <a:extLst>
              <a:ext uri="{FF2B5EF4-FFF2-40B4-BE49-F238E27FC236}">
                <a16:creationId xmlns:a16="http://schemas.microsoft.com/office/drawing/2014/main" id="{DB8E5AD2-AC49-41BF-8E8E-B9E708CF8BB5}"/>
              </a:ext>
            </a:extLst>
          </p:cNvPr>
          <p:cNvSpPr>
            <a:spLocks noGrp="1"/>
          </p:cNvSpPr>
          <p:nvPr>
            <p:ph type="body" idx="1"/>
          </p:nvPr>
        </p:nvSpPr>
        <p:spPr>
          <a:xfrm>
            <a:off x="2612570" y="1825625"/>
            <a:ext cx="4356848"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682673EF-6749-45FF-934F-521AB8AF89D9}"/>
              </a:ext>
            </a:extLst>
          </p:cNvPr>
          <p:cNvSpPr>
            <a:spLocks noGrp="1"/>
          </p:cNvSpPr>
          <p:nvPr>
            <p:ph type="body" sz="quarter" idx="3"/>
          </p:nvPr>
        </p:nvSpPr>
        <p:spPr>
          <a:xfrm>
            <a:off x="7123099" y="1825625"/>
            <a:ext cx="4356847"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Sisällön paikkamerkki 3">
            <a:extLst>
              <a:ext uri="{FF2B5EF4-FFF2-40B4-BE49-F238E27FC236}">
                <a16:creationId xmlns:a16="http://schemas.microsoft.com/office/drawing/2014/main" id="{144CFA57-DA64-4D38-8D84-371526158F67}"/>
              </a:ext>
            </a:extLst>
          </p:cNvPr>
          <p:cNvSpPr>
            <a:spLocks noGrp="1"/>
          </p:cNvSpPr>
          <p:nvPr>
            <p:ph sz="half" idx="2"/>
          </p:nvPr>
        </p:nvSpPr>
        <p:spPr>
          <a:xfrm>
            <a:off x="7123099"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EA4B8D27-0B6D-4D93-BEA3-C8D021A54D4C}"/>
              </a:ext>
            </a:extLst>
          </p:cNvPr>
          <p:cNvSpPr>
            <a:spLocks noGrp="1"/>
          </p:cNvSpPr>
          <p:nvPr>
            <p:ph sz="half" idx="13"/>
          </p:nvPr>
        </p:nvSpPr>
        <p:spPr>
          <a:xfrm>
            <a:off x="2612570"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8513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Väliotsikko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9296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56E71187-36AE-484F-BB17-5AEC7FEC5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043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Väliotsikko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65497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F0B70832-C857-4352-9AB3-07B0CEC30C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05987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Väliotsikko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194593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69DB39D1-E9DE-4768-B8E5-E053B3D952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4807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Väliotsikko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24493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projektori&#10;&#10;Kuvaus luotu automaattisesti">
            <a:extLst>
              <a:ext uri="{FF2B5EF4-FFF2-40B4-BE49-F238E27FC236}">
                <a16:creationId xmlns:a16="http://schemas.microsoft.com/office/drawing/2014/main" id="{1F6A6F5A-2B5A-4C9F-8B1D-C8C1B4F6F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78799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Väliotsikko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55262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7D072600-72AA-43DA-A6A5-4467A400B2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67694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Aihealue 1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96697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1CB9458-F8AF-497E-9F81-AD036D03DEDB}"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694044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healue 1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35751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7009661-B6A2-4FCB-BD74-92B50AB3778C}"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2" name="Otsikko 1">
            <a:extLst>
              <a:ext uri="{FF2B5EF4-FFF2-40B4-BE49-F238E27FC236}">
                <a16:creationId xmlns:a16="http://schemas.microsoft.com/office/drawing/2014/main" id="{6CE89924-14C9-4296-ABC7-EBBCD552A6F7}"/>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3" name="Tekstin paikkamerkki 3">
            <a:extLst>
              <a:ext uri="{FF2B5EF4-FFF2-40B4-BE49-F238E27FC236}">
                <a16:creationId xmlns:a16="http://schemas.microsoft.com/office/drawing/2014/main" id="{15A44A2E-E5B2-4E04-80E5-5944B427B09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47655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healue 1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311290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A64F9AF8-C832-478A-829F-2E210CB7E8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636AAAD7-C136-4D1E-AF2E-19C7BA22B24F}"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99210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Aihealue 2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9113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27A65451-5E9A-4362-B56B-472B5EC62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2627017-FB81-4058-9ED0-07FC92AC8426}"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90642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a:extLst>
              <a:ext uri="{FF2B5EF4-FFF2-40B4-BE49-F238E27FC236}">
                <a16:creationId xmlns:a16="http://schemas.microsoft.com/office/drawing/2014/main" id="{55DA76B5-D7F4-A810-3D21-836E92107A21}"/>
              </a:ext>
            </a:extLst>
          </p:cNvPr>
          <p:cNvSpPr/>
          <p:nvPr userDrawn="1"/>
        </p:nvSpPr>
        <p:spPr>
          <a:xfrm>
            <a:off x="0" y="-2"/>
            <a:ext cx="12192002" cy="6912593"/>
          </a:xfrm>
          <a:prstGeom prst="rect">
            <a:avLst/>
          </a:prstGeom>
          <a:solidFill>
            <a:srgbClr val="117A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451046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healue 2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27107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a:extLst>
              <a:ext uri="{FF2B5EF4-FFF2-40B4-BE49-F238E27FC236}">
                <a16:creationId xmlns:a16="http://schemas.microsoft.com/office/drawing/2014/main" id="{BC0B16E9-3EA2-4500-8BB5-B551C52756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2AE43D5-4913-4B12-8F1A-D77C9E7C9514}"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053A0229-BAFC-4889-A089-6AEF35F3ACBE}"/>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6350BE49-FFA0-4D9E-B58E-CD5AA20BE065}"/>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200235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healue 2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769361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0B3FA059-4826-40F7-A69B-9938401E2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B6BA3C4-84FB-423B-A833-1DD13600A864}"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98422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Aihealue 3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666587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7FDD56A1-7DDE-49A6-9567-FDDE69B065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81AB70B-7C2E-4009-96C2-C9329400CE93}"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110746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ihealue 3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7202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259B10F8-B6DC-4B68-998C-8044E40EB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1CAB408-7E6A-4561-A965-EDE232A4655D}"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274699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ihealue 3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4201677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C9CF7A8C-CE21-4C7A-A00A-F77810DA9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149925B-DA76-45EB-B569-214FB920AC23}"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94995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Aihealue 4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8978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descr="Kuva, joka sisältää kohteen nuoli&#10;&#10;Kuvaus luotu automaattisesti">
            <a:extLst>
              <a:ext uri="{FF2B5EF4-FFF2-40B4-BE49-F238E27FC236}">
                <a16:creationId xmlns:a16="http://schemas.microsoft.com/office/drawing/2014/main" id="{87376913-E50E-4387-9E96-C5E04E43BF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43D3A492-0714-4886-B211-87CBBA09BAA6}"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799792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ihealue 4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074042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nuoli&#10;&#10;Kuvaus luotu automaattisesti">
            <a:extLst>
              <a:ext uri="{FF2B5EF4-FFF2-40B4-BE49-F238E27FC236}">
                <a16:creationId xmlns:a16="http://schemas.microsoft.com/office/drawing/2014/main" id="{8129CBB7-CA95-4DB5-BA28-C36DB59D89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B9DBCB3-DE3E-4E88-A776-8A852B77D7ED}"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425242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healue 4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8361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2D9143B0-048A-4677-98A2-9C8E5C0077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9726563-8E94-456C-AB1A-BC730F03108B}"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0069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Aihealue 5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739558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945E664-5DB1-4537-B836-CD53F16D6C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3655EB4-BFD9-4BD5-B3DE-197159AF66A2}"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10777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healue 5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12029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a:extLst>
              <a:ext uri="{FF2B5EF4-FFF2-40B4-BE49-F238E27FC236}">
                <a16:creationId xmlns:a16="http://schemas.microsoft.com/office/drawing/2014/main" id="{9FCF73B0-126B-453B-9EA7-F5AB6B4232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23F45808-44CB-4246-A8C2-12D8E3391149}"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51898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1">
    <p:spTree>
      <p:nvGrpSpPr>
        <p:cNvPr id="1" name=""/>
        <p:cNvGrpSpPr/>
        <p:nvPr/>
      </p:nvGrpSpPr>
      <p:grpSpPr>
        <a:xfrm>
          <a:off x="0" y="0"/>
          <a:ext cx="0" cy="0"/>
          <a:chOff x="0" y="0"/>
          <a:chExt cx="0" cy="0"/>
        </a:xfrm>
      </p:grpSpPr>
      <p:pic>
        <p:nvPicPr>
          <p:cNvPr id="3" name="Kuva 2" descr="Kuva, joka sisältää kohteen henkilö, seinä, seisominen, sininen&#10;&#10;Kuvaus luotu automaattisesti">
            <a:extLst>
              <a:ext uri="{FF2B5EF4-FFF2-40B4-BE49-F238E27FC236}">
                <a16:creationId xmlns:a16="http://schemas.microsoft.com/office/drawing/2014/main" id="{80D85BD0-2F8F-4762-B2DB-FA172DDF2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7630244" y="3802314"/>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7046258" y="1328057"/>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 name="Suora yhdysviiva 5">
            <a:extLst>
              <a:ext uri="{FF2B5EF4-FFF2-40B4-BE49-F238E27FC236}">
                <a16:creationId xmlns:a16="http://schemas.microsoft.com/office/drawing/2014/main" id="{179E9D39-75CF-430E-A0F1-7DEE53DD25E3}"/>
              </a:ext>
            </a:extLst>
          </p:cNvPr>
          <p:cNvCxnSpPr>
            <a:cxnSpLocks/>
          </p:cNvCxnSpPr>
          <p:nvPr userDrawn="1"/>
        </p:nvCxnSpPr>
        <p:spPr>
          <a:xfrm>
            <a:off x="9091101"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16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healue 5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16016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1B3519DA-7254-4EAF-94F9-707A11087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12B7124-2A20-4688-9892-F5411985B26C}" type="datetime1">
              <a:rPr lang="fi-FI" smtClean="0"/>
              <a:t>21.9.2022</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6886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Nosto/sitaatti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88298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AC71C887-6855-4E89-A710-FEA8506D6D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Tree>
    <p:extLst>
      <p:ext uri="{BB962C8B-B14F-4D97-AF65-F5344CB8AC3E}">
        <p14:creationId xmlns:p14="http://schemas.microsoft.com/office/powerpoint/2010/main" val="1728379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sto/sitaatti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7781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C1413E65-1FC2-4106-AEF1-A00456FD8D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E6E2ED78-3D5B-473F-BCF0-111548C534FC}"/>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06D2A48F-A03B-4638-8B46-A1FCCA31D140}"/>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30447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sto/sitaatti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53767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716E8CF5-015C-4FD3-8BB0-502BF8975E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4A029B14-B9A6-465C-AEAD-B0E93AB26C57}"/>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6CF60A3C-77A3-4EFA-AFCA-36D7D38505CB}"/>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4240174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sto/sitaatti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33620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1AE60BC4-2E88-4DC5-BEA2-177F4586E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973D34D3-FF24-4809-8B1B-CCA9358AD978}"/>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C729F224-95F0-4AA3-BC77-5EB1336B01E1}"/>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158576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sto/sitaatti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787324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07BD73EF-DFB1-4164-B80E-F01AD87721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FF7D5B88-F627-46DD-8F5F-B0121EC06542}"/>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 Sitaatin lähde</a:t>
            </a:r>
          </a:p>
        </p:txBody>
      </p:sp>
      <p:sp>
        <p:nvSpPr>
          <p:cNvPr id="12" name="Otsikko 1">
            <a:extLst>
              <a:ext uri="{FF2B5EF4-FFF2-40B4-BE49-F238E27FC236}">
                <a16:creationId xmlns:a16="http://schemas.microsoft.com/office/drawing/2014/main" id="{0B051EC7-E656-4E75-891D-E9117789F8BE}"/>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a:t>”Nosto tai sitaatti sopii tähän paikkaan hyvin”</a:t>
            </a:r>
          </a:p>
        </p:txBody>
      </p:sp>
    </p:spTree>
    <p:extLst>
      <p:ext uri="{BB962C8B-B14F-4D97-AF65-F5344CB8AC3E}">
        <p14:creationId xmlns:p14="http://schemas.microsoft.com/office/powerpoint/2010/main" val="313756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5419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21.9.2022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pic>
        <p:nvPicPr>
          <p:cNvPr id="6" name="Kuva 5">
            <a:extLst>
              <a:ext uri="{FF2B5EF4-FFF2-40B4-BE49-F238E27FC236}">
                <a16:creationId xmlns:a16="http://schemas.microsoft.com/office/drawing/2014/main" id="{A64BDFE0-23FD-4FB9-868E-275C440A9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1" y="2349000"/>
            <a:ext cx="2489314" cy="2160000"/>
          </a:xfrm>
          <a:prstGeom prst="rect">
            <a:avLst/>
          </a:prstGeom>
        </p:spPr>
      </p:pic>
    </p:spTree>
    <p:extLst>
      <p:ext uri="{BB962C8B-B14F-4D97-AF65-F5344CB8AC3E}">
        <p14:creationId xmlns:p14="http://schemas.microsoft.com/office/powerpoint/2010/main" val="243195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pudia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6654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Kuva 2" descr="Kuva, joka sisältää kohteen teksti&#10;&#10;Kuvaus luotu automaattisesti">
            <a:extLst>
              <a:ext uri="{FF2B5EF4-FFF2-40B4-BE49-F238E27FC236}">
                <a16:creationId xmlns:a16="http://schemas.microsoft.com/office/drawing/2014/main" id="{F259D9A4-6AF6-4C23-A391-60D757A78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92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ppu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435269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2D5528BD-CFA5-4BDD-A809-8999A6D97C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86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henkilö, ulko, poika, nuori&#10;&#10;Kuvaus luotu automaattisesti">
            <a:extLst>
              <a:ext uri="{FF2B5EF4-FFF2-40B4-BE49-F238E27FC236}">
                <a16:creationId xmlns:a16="http://schemas.microsoft.com/office/drawing/2014/main" id="{D3579580-2FD9-4929-825A-30B349E6A5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406178"/>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71138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cxnSp>
        <p:nvCxnSpPr>
          <p:cNvPr id="11" name="Suora yhdysviiva 10">
            <a:extLst>
              <a:ext uri="{FF2B5EF4-FFF2-40B4-BE49-F238E27FC236}">
                <a16:creationId xmlns:a16="http://schemas.microsoft.com/office/drawing/2014/main" id="{9D21BD7C-487C-4713-A7A3-47CD927F5D03}"/>
              </a:ext>
            </a:extLst>
          </p:cNvPr>
          <p:cNvCxnSpPr>
            <a:cxnSpLocks/>
          </p:cNvCxnSpPr>
          <p:nvPr userDrawn="1"/>
        </p:nvCxnSpPr>
        <p:spPr>
          <a:xfrm>
            <a:off x="672576"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dia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henkilö&#10;&#10;Kuvaus luotu automaattisesti">
            <a:extLst>
              <a:ext uri="{FF2B5EF4-FFF2-40B4-BE49-F238E27FC236}">
                <a16:creationId xmlns:a16="http://schemas.microsoft.com/office/drawing/2014/main" id="{8189FA21-91AF-4438-A231-043FFBDF0A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682802"/>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Muokkaa ots. perustyyl. napsautt.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988011"/>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cxnSp>
        <p:nvCxnSpPr>
          <p:cNvPr id="9" name="Suora yhdysviiva 8">
            <a:extLst>
              <a:ext uri="{FF2B5EF4-FFF2-40B4-BE49-F238E27FC236}">
                <a16:creationId xmlns:a16="http://schemas.microsoft.com/office/drawing/2014/main" id="{245E15B8-9654-43AE-AC81-8C1D900AD564}"/>
              </a:ext>
            </a:extLst>
          </p:cNvPr>
          <p:cNvCxnSpPr>
            <a:cxnSpLocks/>
          </p:cNvCxnSpPr>
          <p:nvPr userDrawn="1"/>
        </p:nvCxnSpPr>
        <p:spPr>
          <a:xfrm>
            <a:off x="672576" y="3853956"/>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58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53104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B7054C96-6274-4344-8F1C-9D8B3F9EBD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1524000" y="1591089"/>
            <a:ext cx="9144000" cy="2387600"/>
          </a:xfrm>
        </p:spPr>
        <p:txBody>
          <a:bodyPr vert="horz" anchor="b">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fi-FI"/>
              <a:t>Muokkaa ots. perustyyl. napsautt.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1524000" y="4395267"/>
            <a:ext cx="9144000" cy="1566590"/>
          </a:xfrm>
        </p:spPr>
        <p:txBody>
          <a:bodyPr/>
          <a:lstStyle>
            <a:lvl1pPr marL="0" indent="0" algn="ctr">
              <a:buNone/>
              <a:defRPr sz="24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cxnSp>
        <p:nvCxnSpPr>
          <p:cNvPr id="9" name="Suora yhdysviiva 8">
            <a:extLst>
              <a:ext uri="{FF2B5EF4-FFF2-40B4-BE49-F238E27FC236}">
                <a16:creationId xmlns:a16="http://schemas.microsoft.com/office/drawing/2014/main" id="{E4DA1EC6-FD96-4315-9EBD-2928B8B679DF}"/>
              </a:ext>
            </a:extLst>
          </p:cNvPr>
          <p:cNvCxnSpPr>
            <a:cxnSpLocks/>
          </p:cNvCxnSpPr>
          <p:nvPr userDrawn="1"/>
        </p:nvCxnSpPr>
        <p:spPr>
          <a:xfrm>
            <a:off x="4898211" y="4194149"/>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3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83BC1A8A-A3C3-4DC4-A71B-238228D243E8}"/>
              </a:ext>
            </a:extLst>
          </p:cNvPr>
          <p:cNvGraphicFramePr>
            <a:graphicFrameLocks noChangeAspect="1"/>
          </p:cNvGraphicFramePr>
          <p:nvPr userDrawn="1">
            <p:custDataLst>
              <p:tags r:id="rId1"/>
            </p:custDataLst>
            <p:extLst>
              <p:ext uri="{D42A27DB-BD31-4B8C-83A1-F6EECF244321}">
                <p14:modId xmlns:p14="http://schemas.microsoft.com/office/powerpoint/2010/main" val="232475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8" name="Objekti 7" hidden="1">
                        <a:extLst>
                          <a:ext uri="{FF2B5EF4-FFF2-40B4-BE49-F238E27FC236}">
                            <a16:creationId xmlns:a16="http://schemas.microsoft.com/office/drawing/2014/main" id="{83BC1A8A-A3C3-4DC4-A71B-238228D24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13994B2C-6ECC-4E39-B141-20CC0B17B3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3F7BCA4F-9062-4B46-9FA2-755EDD857CEF}"/>
              </a:ext>
            </a:extLst>
          </p:cNvPr>
          <p:cNvSpPr>
            <a:spLocks noGrp="1"/>
          </p:cNvSpPr>
          <p:nvPr>
            <p:ph type="title"/>
          </p:nvPr>
        </p:nvSpPr>
        <p:spPr>
          <a:xfrm>
            <a:off x="661468" y="1830722"/>
            <a:ext cx="5018363" cy="1642460"/>
          </a:xfrm>
        </p:spPr>
        <p:txBody>
          <a:bodyPr vert="horz" anchor="b"/>
          <a:lstStyle>
            <a:lvl1pPr>
              <a:defRPr>
                <a:latin typeface="Arial" panose="020B0604020202020204" pitchFamily="34" charset="0"/>
                <a:cs typeface="Arial" panose="020B0604020202020204" pitchFamily="34" charset="0"/>
              </a:defRPr>
            </a:lvl1pPr>
          </a:lstStyle>
          <a:p>
            <a:r>
              <a:rPr lang="fi-FI"/>
              <a:t>Muokkaa ots. perustyyl. napsautt.</a:t>
            </a:r>
          </a:p>
        </p:txBody>
      </p:sp>
      <p:sp>
        <p:nvSpPr>
          <p:cNvPr id="3" name="Sisällön paikkamerkki 2">
            <a:extLst>
              <a:ext uri="{FF2B5EF4-FFF2-40B4-BE49-F238E27FC236}">
                <a16:creationId xmlns:a16="http://schemas.microsoft.com/office/drawing/2014/main" id="{8B774BBC-BD18-4C6B-B972-A50EF26B2F54}"/>
              </a:ext>
            </a:extLst>
          </p:cNvPr>
          <p:cNvSpPr>
            <a:spLocks noGrp="1"/>
          </p:cNvSpPr>
          <p:nvPr>
            <p:ph idx="1"/>
          </p:nvPr>
        </p:nvSpPr>
        <p:spPr>
          <a:xfrm>
            <a:off x="6754266" y="701702"/>
            <a:ext cx="4856309" cy="5454597"/>
          </a:xfrm>
        </p:spPr>
        <p:txBody>
          <a:bodyPr anchor="ctr"/>
          <a:lstStyle>
            <a:lvl4pPr>
              <a:defRPr/>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F5B6CC3-33F4-4CC1-81A3-6A2EC0F72F05}"/>
              </a:ext>
            </a:extLst>
          </p:cNvPr>
          <p:cNvSpPr>
            <a:spLocks noGrp="1"/>
          </p:cNvSpPr>
          <p:nvPr>
            <p:ph type="dt" sz="half" idx="10"/>
          </p:nvPr>
        </p:nvSpPr>
        <p:spPr>
          <a:xfrm>
            <a:off x="9244533" y="143813"/>
            <a:ext cx="2743200" cy="365125"/>
          </a:xfrm>
        </p:spPr>
        <p:txBody>
          <a:bodyPr/>
          <a:lstStyle>
            <a:lvl1pPr algn="r">
              <a:defRPr/>
            </a:lvl1pPr>
          </a:lstStyle>
          <a:p>
            <a:fld id="{C195E768-76B1-434E-9289-2595ECCB79C4}" type="datetime1">
              <a:rPr lang="fi-FI" smtClean="0"/>
              <a:t>21.9.2022</a:t>
            </a:fld>
            <a:endParaRPr lang="fi-FI"/>
          </a:p>
        </p:txBody>
      </p:sp>
      <p:sp>
        <p:nvSpPr>
          <p:cNvPr id="15" name="Dian numeron paikkamerkki 5">
            <a:extLst>
              <a:ext uri="{FF2B5EF4-FFF2-40B4-BE49-F238E27FC236}">
                <a16:creationId xmlns:a16="http://schemas.microsoft.com/office/drawing/2014/main" id="{484D391B-6EFF-4180-9E7A-334F2CB52EDE}"/>
              </a:ext>
            </a:extLst>
          </p:cNvPr>
          <p:cNvSpPr txBox="1">
            <a:spLocks/>
          </p:cNvSpPr>
          <p:nvPr userDrawn="1"/>
        </p:nvSpPr>
        <p:spPr>
          <a:xfrm>
            <a:off x="9206113" y="631190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1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37718-6688-4F18-A3A4-5BFEA6AE51A8}" type="slidenum">
              <a:rPr lang="fi-FI" smtClean="0"/>
              <a:pPr/>
              <a:t>‹#›</a:t>
            </a:fld>
            <a:endParaRPr lang="fi-FI"/>
          </a:p>
        </p:txBody>
      </p:sp>
      <p:sp>
        <p:nvSpPr>
          <p:cNvPr id="13" name="Tekstin paikkamerkki 3">
            <a:extLst>
              <a:ext uri="{FF2B5EF4-FFF2-40B4-BE49-F238E27FC236}">
                <a16:creationId xmlns:a16="http://schemas.microsoft.com/office/drawing/2014/main" id="{EF4AC885-2B1D-41F5-80AC-E7E8B3892652}"/>
              </a:ext>
            </a:extLst>
          </p:cNvPr>
          <p:cNvSpPr>
            <a:spLocks noGrp="1"/>
          </p:cNvSpPr>
          <p:nvPr>
            <p:ph type="body" sz="half" idx="2"/>
          </p:nvPr>
        </p:nvSpPr>
        <p:spPr>
          <a:xfrm>
            <a:off x="661468" y="3622431"/>
            <a:ext cx="5018363" cy="22465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4269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525322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21.9.2022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91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73369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7123099"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456A09B5-4BD5-4BED-8EEC-68F2A4ACDD07}" type="datetime1">
              <a:rPr lang="fi-FI" smtClean="0"/>
              <a:t>21.9.2022</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1" name="Sisällön paikkamerkki 3">
            <a:extLst>
              <a:ext uri="{FF2B5EF4-FFF2-40B4-BE49-F238E27FC236}">
                <a16:creationId xmlns:a16="http://schemas.microsoft.com/office/drawing/2014/main" id="{4FFC9929-2D4B-4FA7-A3FA-B826124BFBE4}"/>
              </a:ext>
            </a:extLst>
          </p:cNvPr>
          <p:cNvSpPr>
            <a:spLocks noGrp="1"/>
          </p:cNvSpPr>
          <p:nvPr>
            <p:ph sz="half" idx="13"/>
          </p:nvPr>
        </p:nvSpPr>
        <p:spPr>
          <a:xfrm>
            <a:off x="2612570"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6185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99A5D101-E9BB-4459-960C-90D85F6203E6}"/>
              </a:ext>
            </a:extLst>
          </p:cNvPr>
          <p:cNvGraphicFramePr>
            <a:graphicFrameLocks noChangeAspect="1"/>
          </p:cNvGraphicFramePr>
          <p:nvPr userDrawn="1">
            <p:custDataLst>
              <p:tags r:id="rId40"/>
            </p:custDataLst>
            <p:extLst>
              <p:ext uri="{D42A27DB-BD31-4B8C-83A1-F6EECF244321}">
                <p14:modId xmlns:p14="http://schemas.microsoft.com/office/powerpoint/2010/main" val="3008327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21" imgH="423" progId="TCLayout.ActiveDocument.1">
                  <p:embed/>
                </p:oleObj>
              </mc:Choice>
              <mc:Fallback>
                <p:oleObj name="think-cell Slide" r:id="rId41" imgW="421" imgH="423" progId="TCLayout.ActiveDocument.1">
                  <p:embed/>
                  <p:pic>
                    <p:nvPicPr>
                      <p:cNvPr id="8" name="Objekti 7" hidden="1">
                        <a:extLst>
                          <a:ext uri="{FF2B5EF4-FFF2-40B4-BE49-F238E27FC236}">
                            <a16:creationId xmlns:a16="http://schemas.microsoft.com/office/drawing/2014/main" id="{99A5D101-E9BB-4459-960C-90D85F6203E6}"/>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pic>
        <p:nvPicPr>
          <p:cNvPr id="28" name="Kuva 27">
            <a:extLst>
              <a:ext uri="{FF2B5EF4-FFF2-40B4-BE49-F238E27FC236}">
                <a16:creationId xmlns:a16="http://schemas.microsoft.com/office/drawing/2014/main" id="{E9A01564-13CB-4203-95FC-74A153B35C14}"/>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a:extLst>
              <a:ext uri="{FF2B5EF4-FFF2-40B4-BE49-F238E27FC236}">
                <a16:creationId xmlns:a16="http://schemas.microsoft.com/office/drawing/2014/main" id="{C15BEBDC-D372-439D-BE3F-D0014E9F9AD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04B3C6A2-8A7D-4D37-85A3-E38FFE75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Päivämäärän paikkamerkki 3">
            <a:extLst>
              <a:ext uri="{FF2B5EF4-FFF2-40B4-BE49-F238E27FC236}">
                <a16:creationId xmlns:a16="http://schemas.microsoft.com/office/drawing/2014/main" id="{64B6028D-345E-4983-9377-3B51E8C6D9CC}"/>
              </a:ext>
            </a:extLst>
          </p:cNvPr>
          <p:cNvSpPr>
            <a:spLocks noGrp="1"/>
          </p:cNvSpPr>
          <p:nvPr>
            <p:ph type="dt" sz="half" idx="2"/>
          </p:nvPr>
        </p:nvSpPr>
        <p:spPr>
          <a:xfrm>
            <a:off x="9206113" y="187392"/>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433DB1DC-11BF-4585-868B-306EA823E62F}" type="datetime1">
              <a:rPr lang="fi-FI" smtClean="0"/>
              <a:t>21.9.2022</a:t>
            </a:fld>
            <a:endParaRPr lang="fi-FI"/>
          </a:p>
        </p:txBody>
      </p:sp>
      <p:sp>
        <p:nvSpPr>
          <p:cNvPr id="6" name="Dian numeron paikkamerkki 5">
            <a:extLst>
              <a:ext uri="{FF2B5EF4-FFF2-40B4-BE49-F238E27FC236}">
                <a16:creationId xmlns:a16="http://schemas.microsoft.com/office/drawing/2014/main" id="{7F7B2924-DE79-4005-AE54-8E1CC0EEDCBD}"/>
              </a:ext>
            </a:extLst>
          </p:cNvPr>
          <p:cNvSpPr>
            <a:spLocks noGrp="1"/>
          </p:cNvSpPr>
          <p:nvPr>
            <p:ph type="sldNum" sz="quarter" idx="4"/>
          </p:nvPr>
        </p:nvSpPr>
        <p:spPr>
          <a:xfrm>
            <a:off x="9206113" y="6311900"/>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F6B37718-6688-4F18-A3A4-5BFEA6AE51A8}" type="slidenum">
              <a:rPr lang="fi-FI" smtClean="0"/>
              <a:pPr/>
              <a:t>‹#›</a:t>
            </a:fld>
            <a:endParaRPr lang="fi-FI"/>
          </a:p>
        </p:txBody>
      </p:sp>
    </p:spTree>
    <p:extLst>
      <p:ext uri="{BB962C8B-B14F-4D97-AF65-F5344CB8AC3E}">
        <p14:creationId xmlns:p14="http://schemas.microsoft.com/office/powerpoint/2010/main" val="19948807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74" r:id="rId3"/>
    <p:sldLayoutId id="2147483660" r:id="rId4"/>
    <p:sldLayoutId id="2147483673" r:id="rId5"/>
    <p:sldLayoutId id="2147483649" r:id="rId6"/>
    <p:sldLayoutId id="2147483650" r:id="rId7"/>
    <p:sldLayoutId id="2147483675" r:id="rId8"/>
    <p:sldLayoutId id="2147483652" r:id="rId9"/>
    <p:sldLayoutId id="2147483676" r:id="rId10"/>
    <p:sldLayoutId id="2147483651" r:id="rId11"/>
    <p:sldLayoutId id="2147483679" r:id="rId12"/>
    <p:sldLayoutId id="2147483680" r:id="rId13"/>
    <p:sldLayoutId id="2147483681" r:id="rId14"/>
    <p:sldLayoutId id="2147483682" r:id="rId15"/>
    <p:sldLayoutId id="2147483656" r:id="rId16"/>
    <p:sldLayoutId id="2147483677" r:id="rId17"/>
    <p:sldLayoutId id="2147483678"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2" r:id="rId36"/>
    <p:sldLayoutId id="2147483700" r:id="rId37"/>
    <p:sldLayoutId id="2147483701" r:id="rId38"/>
  </p:sldLayoutIdLst>
  <p:hf hdr="0" ftr="0"/>
  <p:txStyles>
    <p:titleStyle>
      <a:lvl1pPr algn="l" defTabSz="914400" rtl="0" eaLnBrk="1" latinLnBrk="0" hangingPunct="1">
        <a:lnSpc>
          <a:spcPct val="90000"/>
        </a:lnSpc>
        <a:spcBef>
          <a:spcPct val="0"/>
        </a:spcBef>
        <a:buNone/>
        <a:defRPr lang="fi-FI" sz="3600" b="1" kern="1200" dirty="0" smtClean="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sv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219202"/>
            <a:ext cx="5595729" cy="1335364"/>
          </a:xfrm>
        </p:spPr>
        <p:txBody>
          <a:bodyPr>
            <a:normAutofit/>
          </a:bodyPr>
          <a:lstStyle/>
          <a:p>
            <a:pPr algn="l"/>
            <a:r>
              <a:rPr lang="fi-FI" sz="4400" dirty="0">
                <a:solidFill>
                  <a:schemeClr val="bg1"/>
                </a:solidFill>
              </a:rPr>
              <a:t>Yhteinen leipämme</a:t>
            </a:r>
            <a:br>
              <a:rPr lang="fi-FI" sz="4400" dirty="0">
                <a:solidFill>
                  <a:schemeClr val="bg1"/>
                </a:solidFill>
              </a:rPr>
            </a:br>
            <a:r>
              <a:rPr lang="fi-FI" sz="4400" dirty="0">
                <a:solidFill>
                  <a:schemeClr val="bg1"/>
                </a:solidFill>
              </a:rPr>
              <a:t>- reseptit</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a:solidFill>
                  <a:schemeClr val="bg1"/>
                </a:solidFill>
              </a:rPr>
              <a:t>Syksy 2022</a:t>
            </a:r>
          </a:p>
        </p:txBody>
      </p:sp>
    </p:spTree>
    <p:extLst>
      <p:ext uri="{BB962C8B-B14F-4D97-AF65-F5344CB8AC3E}">
        <p14:creationId xmlns:p14="http://schemas.microsoft.com/office/powerpoint/2010/main" val="222111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BF63648-3A1E-16C9-F6B3-4D0760D01B52}"/>
              </a:ext>
            </a:extLst>
          </p:cNvPr>
          <p:cNvSpPr>
            <a:spLocks noGrp="1"/>
          </p:cNvSpPr>
          <p:nvPr>
            <p:ph type="ctrTitle"/>
          </p:nvPr>
        </p:nvSpPr>
        <p:spPr>
          <a:xfrm>
            <a:off x="1547337" y="881874"/>
            <a:ext cx="6018234" cy="554236"/>
          </a:xfrm>
        </p:spPr>
        <p:txBody>
          <a:bodyPr>
            <a:normAutofit fontScale="90000"/>
          </a:bodyPr>
          <a:lstStyle/>
          <a:p>
            <a:r>
              <a:rPr lang="fi-FI" dirty="0"/>
              <a:t>Ehtoollisleipä Thaimaasta</a:t>
            </a:r>
          </a:p>
        </p:txBody>
      </p:sp>
      <p:sp>
        <p:nvSpPr>
          <p:cNvPr id="4" name="Subtitle 1">
            <a:extLst>
              <a:ext uri="{FF2B5EF4-FFF2-40B4-BE49-F238E27FC236}">
                <a16:creationId xmlns:a16="http://schemas.microsoft.com/office/drawing/2014/main" id="{5B1A3310-6ACE-8B14-26C5-1DF2128CC0D4}"/>
              </a:ext>
            </a:extLst>
          </p:cNvPr>
          <p:cNvSpPr>
            <a:spLocks noGrp="1"/>
          </p:cNvSpPr>
          <p:nvPr>
            <p:ph type="subTitle" idx="1"/>
          </p:nvPr>
        </p:nvSpPr>
        <p:spPr>
          <a:xfrm>
            <a:off x="2016839" y="1902505"/>
            <a:ext cx="5548732" cy="2713037"/>
          </a:xfrm>
        </p:spPr>
        <p:txBody>
          <a:bodyPr>
            <a:normAutofit/>
          </a:bodyPr>
          <a:lstStyle/>
          <a:p>
            <a:pPr algn="l"/>
            <a:r>
              <a:rPr lang="fi-FI" dirty="0">
                <a:latin typeface="Calibri" panose="020F0502020204030204" pitchFamily="34" charset="0"/>
                <a:cs typeface="Calibri" panose="020F0502020204030204" pitchFamily="34" charset="0"/>
              </a:rPr>
              <a:t>Tasauksen ehtoollisleivän resepti tulee Thaimaasta, jossa ehtoollisleipä leivotaan usein itse. </a:t>
            </a:r>
          </a:p>
          <a:p>
            <a:pPr algn="l"/>
            <a:r>
              <a:rPr lang="fi-FI" dirty="0">
                <a:latin typeface="Calibri" panose="020F0502020204030204" pitchFamily="34" charset="0"/>
                <a:cs typeface="Calibri" panose="020F0502020204030204" pitchFamily="34" charset="0"/>
              </a:rPr>
              <a:t>Hunajalla makeutettu leipä taittaa happaman ehtoollisviinin maun. </a:t>
            </a:r>
          </a:p>
          <a:p>
            <a:pPr algn="l"/>
            <a:r>
              <a:rPr lang="fi-FI" dirty="0">
                <a:latin typeface="Calibri" panose="020F0502020204030204" pitchFamily="34" charset="0"/>
                <a:cs typeface="Calibri" panose="020F0502020204030204" pitchFamily="34" charset="0"/>
              </a:rPr>
              <a:t>Leivän isompi koko soveltuu symboliseen leivän murtamiseen alttarilla.</a:t>
            </a:r>
          </a:p>
          <a:p>
            <a:pPr algn="l"/>
            <a:endParaRPr lang="fi-FI" dirty="0">
              <a:latin typeface="Calibri" panose="020F0502020204030204" pitchFamily="34" charset="0"/>
              <a:cs typeface="Calibri" panose="020F0502020204030204" pitchFamily="34" charset="0"/>
            </a:endParaRPr>
          </a:p>
        </p:txBody>
      </p:sp>
      <p:pic>
        <p:nvPicPr>
          <p:cNvPr id="6" name="Kuva 5" descr="Kuva, joka sisältää kohteen sisä&#10;&#10;Kuvaus luotu automaattisesti">
            <a:extLst>
              <a:ext uri="{FF2B5EF4-FFF2-40B4-BE49-F238E27FC236}">
                <a16:creationId xmlns:a16="http://schemas.microsoft.com/office/drawing/2014/main" id="{0063CCEC-3993-AC9D-B91A-E4BC8A948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323" y="368713"/>
            <a:ext cx="3476750" cy="5249210"/>
          </a:xfrm>
          <a:prstGeom prst="rect">
            <a:avLst/>
          </a:prstGeom>
        </p:spPr>
      </p:pic>
    </p:spTree>
    <p:extLst>
      <p:ext uri="{BB962C8B-B14F-4D97-AF65-F5344CB8AC3E}">
        <p14:creationId xmlns:p14="http://schemas.microsoft.com/office/powerpoint/2010/main" val="181821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201004" y="398834"/>
            <a:ext cx="9151146" cy="764142"/>
          </a:xfrm>
        </p:spPr>
        <p:txBody>
          <a:bodyPr>
            <a:normAutofit/>
          </a:bodyPr>
          <a:lstStyle/>
          <a:p>
            <a:r>
              <a:rPr lang="fi-FI" dirty="0"/>
              <a:t>Ehtoollisleipä-resepti</a:t>
            </a:r>
          </a:p>
        </p:txBody>
      </p:sp>
      <p:sp>
        <p:nvSpPr>
          <p:cNvPr id="5" name="Subtitle 4">
            <a:extLst>
              <a:ext uri="{FF2B5EF4-FFF2-40B4-BE49-F238E27FC236}">
                <a16:creationId xmlns:a16="http://schemas.microsoft.com/office/drawing/2014/main" id="{A3A35F99-32C2-B54D-7059-3966201FBA38}"/>
              </a:ext>
            </a:extLst>
          </p:cNvPr>
          <p:cNvSpPr>
            <a:spLocks noGrp="1"/>
          </p:cNvSpPr>
          <p:nvPr>
            <p:ph type="subTitle" idx="1"/>
          </p:nvPr>
        </p:nvSpPr>
        <p:spPr>
          <a:xfrm>
            <a:off x="1369603" y="1562159"/>
            <a:ext cx="4406974" cy="3118247"/>
          </a:xfrm>
        </p:spPr>
        <p:txBody>
          <a:bodyPr>
            <a:noAutofit/>
          </a:bodyPr>
          <a:lstStyle/>
          <a:p>
            <a:pPr lvl="1" algn="l"/>
            <a:r>
              <a:rPr lang="fi-FI" b="1" i="0" dirty="0">
                <a:effectLst/>
                <a:latin typeface="Calibri" panose="020F0502020204030204" pitchFamily="34" charset="0"/>
                <a:cs typeface="Calibri" panose="020F0502020204030204" pitchFamily="34" charset="0"/>
              </a:rPr>
              <a:t>Aineet:</a:t>
            </a:r>
          </a:p>
          <a:p>
            <a:pPr lvl="1" algn="l"/>
            <a:endParaRPr lang="fi-FI" b="0" i="0" dirty="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500g</a:t>
            </a:r>
            <a:r>
              <a:rPr lang="fi-FI" sz="2000" b="0" i="0" dirty="0">
                <a:effectLst/>
                <a:latin typeface="Calibri" panose="020F0502020204030204" pitchFamily="34" charset="0"/>
                <a:cs typeface="Calibri" panose="020F0502020204030204" pitchFamily="34" charset="0"/>
              </a:rPr>
              <a:t> vehnäjauhoja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1</a:t>
            </a:r>
            <a:r>
              <a:rPr lang="fi-FI" sz="2000" b="0" i="0" dirty="0">
                <a:effectLst/>
                <a:latin typeface="Calibri" panose="020F0502020204030204" pitchFamily="34" charset="0"/>
                <a:cs typeface="Calibri" panose="020F0502020204030204" pitchFamily="34" charset="0"/>
              </a:rPr>
              <a:t> tl leivinjauhetta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R</a:t>
            </a:r>
            <a:r>
              <a:rPr lang="fi-FI" sz="2000" b="0" i="0" dirty="0">
                <a:effectLst/>
                <a:latin typeface="Calibri" panose="020F0502020204030204" pitchFamily="34" charset="0"/>
                <a:cs typeface="Calibri" panose="020F0502020204030204" pitchFamily="34" charset="0"/>
              </a:rPr>
              <a:t>ipaus suolaa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3</a:t>
            </a:r>
            <a:r>
              <a:rPr lang="fi-FI" sz="2000" b="0" i="0" dirty="0">
                <a:effectLst/>
                <a:latin typeface="Calibri" panose="020F0502020204030204" pitchFamily="34" charset="0"/>
                <a:cs typeface="Calibri" panose="020F0502020204030204" pitchFamily="34" charset="0"/>
              </a:rPr>
              <a:t> rkl kasviöljyä</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2 rkl hunajaa</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1 dl maitoa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2</a:t>
            </a:r>
            <a:r>
              <a:rPr lang="fi-FI" sz="2000" b="0" i="0" dirty="0">
                <a:effectLst/>
                <a:latin typeface="Calibri" panose="020F0502020204030204" pitchFamily="34" charset="0"/>
                <a:cs typeface="Calibri" panose="020F0502020204030204" pitchFamily="34" charset="0"/>
              </a:rPr>
              <a:t> dl vettä</a:t>
            </a:r>
          </a:p>
        </p:txBody>
      </p:sp>
      <p:sp>
        <p:nvSpPr>
          <p:cNvPr id="6" name="Subtitle 4">
            <a:extLst>
              <a:ext uri="{FF2B5EF4-FFF2-40B4-BE49-F238E27FC236}">
                <a16:creationId xmlns:a16="http://schemas.microsoft.com/office/drawing/2014/main" id="{A13D9865-0535-2AAF-4875-646C25E9BB7B}"/>
              </a:ext>
            </a:extLst>
          </p:cNvPr>
          <p:cNvSpPr txBox="1">
            <a:spLocks/>
          </p:cNvSpPr>
          <p:nvPr/>
        </p:nvSpPr>
        <p:spPr>
          <a:xfrm>
            <a:off x="5776577" y="1562159"/>
            <a:ext cx="5029143" cy="33472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fi-FI" b="1" i="0" dirty="0">
                <a:effectLst/>
                <a:latin typeface="Calibri" panose="020F0502020204030204" pitchFamily="34" charset="0"/>
                <a:cs typeface="Calibri" panose="020F0502020204030204" pitchFamily="34" charset="0"/>
              </a:rPr>
              <a:t>Leipominen:</a:t>
            </a:r>
          </a:p>
          <a:p>
            <a:pPr lvl="1" algn="l"/>
            <a:endParaRPr lang="fi-FI" b="0" i="0" dirty="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Nesteet sekoitetaan keskenään ja kuiva-aineet lisätään.</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Taikinaa ei tarvitse vaivata.</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Taikina kaulitaan noin sentin paksuiseksi levyksi leivinpaperin päällä uunipellillä.</a:t>
            </a:r>
          </a:p>
          <a:p>
            <a:pPr marL="1143000" lvl="2" indent="-228600" algn="l">
              <a:buFont typeface="Arial" panose="020B0604020202020204" pitchFamily="34" charset="0"/>
              <a:buChar char="•"/>
            </a:pPr>
            <a:r>
              <a:rPr lang="fi-FI" sz="2000" b="0" i="0" dirty="0">
                <a:effectLst/>
                <a:latin typeface="Calibri" panose="020F0502020204030204" pitchFamily="34" charset="0"/>
                <a:cs typeface="Calibri" panose="020F0502020204030204" pitchFamily="34" charset="0"/>
              </a:rPr>
              <a:t>Paistetaan 200 asteen uunissa 15 - 20 minuuttia.</a:t>
            </a:r>
          </a:p>
        </p:txBody>
      </p:sp>
    </p:spTree>
    <p:extLst>
      <p:ext uri="{BB962C8B-B14F-4D97-AF65-F5344CB8AC3E}">
        <p14:creationId xmlns:p14="http://schemas.microsoft.com/office/powerpoint/2010/main" val="333344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955ED19-4845-56E7-3990-CD2ED00F9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66837" y="942520"/>
            <a:ext cx="5014685" cy="3761014"/>
          </a:xfrm>
          <a:prstGeom prst="rect">
            <a:avLst/>
          </a:prstGeom>
        </p:spPr>
      </p:pic>
      <p:pic>
        <p:nvPicPr>
          <p:cNvPr id="9" name="Kuva 8">
            <a:extLst>
              <a:ext uri="{FF2B5EF4-FFF2-40B4-BE49-F238E27FC236}">
                <a16:creationId xmlns:a16="http://schemas.microsoft.com/office/drawing/2014/main" id="{D65D20A3-F676-25DE-EC8E-11CF371E1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09157" y="964746"/>
            <a:ext cx="5192486" cy="3894365"/>
          </a:xfrm>
          <a:prstGeom prst="rect">
            <a:avLst/>
          </a:prstGeom>
        </p:spPr>
      </p:pic>
      <p:sp>
        <p:nvSpPr>
          <p:cNvPr id="10" name="Tekstiruutu 9">
            <a:extLst>
              <a:ext uri="{FF2B5EF4-FFF2-40B4-BE49-F238E27FC236}">
                <a16:creationId xmlns:a16="http://schemas.microsoft.com/office/drawing/2014/main" id="{396C9A68-5B8A-9AF0-94FF-3538930CA173}"/>
              </a:ext>
            </a:extLst>
          </p:cNvPr>
          <p:cNvSpPr txBox="1"/>
          <p:nvPr/>
        </p:nvSpPr>
        <p:spPr>
          <a:xfrm>
            <a:off x="439417" y="1807364"/>
            <a:ext cx="3196228" cy="2031325"/>
          </a:xfrm>
          <a:prstGeom prst="rect">
            <a:avLst/>
          </a:prstGeom>
          <a:noFill/>
        </p:spPr>
        <p:txBody>
          <a:bodyPr wrap="square" rtlCol="0">
            <a:spAutoFit/>
          </a:bodyPr>
          <a:lstStyle/>
          <a:p>
            <a:r>
              <a:rPr lang="fi-FI" dirty="0"/>
              <a:t>Ehtoollisleivän taikinaa ei tarvitse vaivata eikä kohottaa. Taikinan sekoittaminen riittää.</a:t>
            </a:r>
          </a:p>
          <a:p>
            <a:endParaRPr lang="fi-FI" dirty="0"/>
          </a:p>
          <a:p>
            <a:r>
              <a:rPr lang="fi-FI" dirty="0"/>
              <a:t>Taikinan kaulimista helpottaa leivinpaperi taikinan alla ja kelmu päällä.</a:t>
            </a:r>
          </a:p>
        </p:txBody>
      </p:sp>
    </p:spTree>
    <p:extLst>
      <p:ext uri="{BB962C8B-B14F-4D97-AF65-F5344CB8AC3E}">
        <p14:creationId xmlns:p14="http://schemas.microsoft.com/office/powerpoint/2010/main" val="190951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60EB5523-6122-5EFB-9F15-76AFABC15ADD}"/>
              </a:ext>
            </a:extLst>
          </p:cNvPr>
          <p:cNvSpPr>
            <a:spLocks noGrp="1"/>
          </p:cNvSpPr>
          <p:nvPr>
            <p:ph type="subTitle" idx="1"/>
          </p:nvPr>
        </p:nvSpPr>
        <p:spPr>
          <a:xfrm>
            <a:off x="2505568" y="1564366"/>
            <a:ext cx="3585138" cy="2713718"/>
          </a:xfrm>
        </p:spPr>
        <p:txBody>
          <a:bodyPr/>
          <a:lstStyle/>
          <a:p>
            <a:pPr algn="l"/>
            <a:r>
              <a:rPr lang="fi-FI" dirty="0">
                <a:latin typeface="Calibri" panose="020F0502020204030204" pitchFamily="34" charset="0"/>
                <a:cs typeface="Calibri" panose="020F0502020204030204" pitchFamily="34" charset="0"/>
              </a:rPr>
              <a:t>Ehtoollisleivän voi siunata ja siihen voi painella ristin merkin. </a:t>
            </a:r>
          </a:p>
          <a:p>
            <a:pPr algn="l"/>
            <a:r>
              <a:rPr lang="fi-FI" dirty="0">
                <a:latin typeface="Calibri" panose="020F0502020204030204" pitchFamily="34" charset="0"/>
                <a:cs typeface="Calibri" panose="020F0502020204030204" pitchFamily="34" charset="0"/>
              </a:rPr>
              <a:t>Tässä Tasaus-ehtoollisleivässä on mukana ristin lisäksi jotain muuta.</a:t>
            </a:r>
          </a:p>
          <a:p>
            <a:pPr algn="l"/>
            <a:r>
              <a:rPr lang="fi-FI" dirty="0">
                <a:latin typeface="Calibri" panose="020F0502020204030204" pitchFamily="34" charset="0"/>
                <a:cs typeface="Calibri" panose="020F0502020204030204" pitchFamily="34" charset="0"/>
              </a:rPr>
              <a:t>Tunnistatko kuvasta mitä?</a:t>
            </a:r>
          </a:p>
        </p:txBody>
      </p:sp>
      <p:pic>
        <p:nvPicPr>
          <p:cNvPr id="5" name="Kuva 4" descr="Kuva, joka sisältää kohteen ruoka, astia, pannu, ruoanlaitto&#10;&#10;Kuvaus luotu automaattisesti">
            <a:extLst>
              <a:ext uri="{FF2B5EF4-FFF2-40B4-BE49-F238E27FC236}">
                <a16:creationId xmlns:a16="http://schemas.microsoft.com/office/drawing/2014/main" id="{E9B4CBBC-F7ED-8A84-F6A4-CB5225EE7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038" y="214538"/>
            <a:ext cx="4202043" cy="5413375"/>
          </a:xfrm>
          <a:prstGeom prst="rect">
            <a:avLst/>
          </a:prstGeom>
        </p:spPr>
      </p:pic>
    </p:spTree>
    <p:extLst>
      <p:ext uri="{BB962C8B-B14F-4D97-AF65-F5344CB8AC3E}">
        <p14:creationId xmlns:p14="http://schemas.microsoft.com/office/powerpoint/2010/main" val="255799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13770C4-B957-8E7F-CA27-0915CF205420}"/>
              </a:ext>
            </a:extLst>
          </p:cNvPr>
          <p:cNvSpPr>
            <a:spLocks noGrp="1"/>
          </p:cNvSpPr>
          <p:nvPr>
            <p:ph type="ctrTitle"/>
          </p:nvPr>
        </p:nvSpPr>
        <p:spPr>
          <a:xfrm>
            <a:off x="990033" y="819857"/>
            <a:ext cx="5178990" cy="554236"/>
          </a:xfrm>
        </p:spPr>
        <p:txBody>
          <a:bodyPr>
            <a:normAutofit fontScale="90000"/>
          </a:bodyPr>
          <a:lstStyle/>
          <a:p>
            <a:r>
              <a:rPr lang="fi-FI" dirty="0"/>
              <a:t>Valmis ehtoollisleipä!</a:t>
            </a:r>
          </a:p>
        </p:txBody>
      </p:sp>
      <p:pic>
        <p:nvPicPr>
          <p:cNvPr id="5" name="Kuva 4">
            <a:extLst>
              <a:ext uri="{FF2B5EF4-FFF2-40B4-BE49-F238E27FC236}">
                <a16:creationId xmlns:a16="http://schemas.microsoft.com/office/drawing/2014/main" id="{D069D033-8C91-5EA2-1E42-5B8EBF796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559" y="376661"/>
            <a:ext cx="3786559" cy="5135389"/>
          </a:xfrm>
          <a:prstGeom prst="rect">
            <a:avLst/>
          </a:prstGeom>
        </p:spPr>
      </p:pic>
    </p:spTree>
    <p:extLst>
      <p:ext uri="{BB962C8B-B14F-4D97-AF65-F5344CB8AC3E}">
        <p14:creationId xmlns:p14="http://schemas.microsoft.com/office/powerpoint/2010/main" val="25228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chapati</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dirty="0">
                <a:solidFill>
                  <a:schemeClr val="bg1"/>
                </a:solidFill>
              </a:rPr>
              <a:t>Syksy 2022</a:t>
            </a:r>
          </a:p>
        </p:txBody>
      </p:sp>
    </p:spTree>
    <p:extLst>
      <p:ext uri="{BB962C8B-B14F-4D97-AF65-F5344CB8AC3E}">
        <p14:creationId xmlns:p14="http://schemas.microsoft.com/office/powerpoint/2010/main" val="681905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494235" y="369072"/>
            <a:ext cx="5087839" cy="545088"/>
          </a:xfrm>
        </p:spPr>
        <p:txBody>
          <a:bodyPr>
            <a:normAutofit/>
          </a:bodyPr>
          <a:lstStyle/>
          <a:p>
            <a:r>
              <a:rPr lang="fi-FI" sz="3200"/>
              <a:t>Chapati (Intia, Tansania)</a:t>
            </a:r>
          </a:p>
        </p:txBody>
      </p:sp>
      <p:sp>
        <p:nvSpPr>
          <p:cNvPr id="5" name="Subtitle 4">
            <a:extLst>
              <a:ext uri="{FF2B5EF4-FFF2-40B4-BE49-F238E27FC236}">
                <a16:creationId xmlns:a16="http://schemas.microsoft.com/office/drawing/2014/main" id="{EBE40029-64C2-2BDD-0219-D4458E46BBB5}"/>
              </a:ext>
            </a:extLst>
          </p:cNvPr>
          <p:cNvSpPr>
            <a:spLocks noGrp="1"/>
          </p:cNvSpPr>
          <p:nvPr>
            <p:ph type="subTitle" idx="1"/>
          </p:nvPr>
        </p:nvSpPr>
        <p:spPr>
          <a:xfrm>
            <a:off x="663880" y="1039660"/>
            <a:ext cx="5194608" cy="3516546"/>
          </a:xfrm>
        </p:spPr>
        <p:txBody>
          <a:bodyPr>
            <a:normAutofit/>
          </a:bodyPr>
          <a:lstStyle/>
          <a:p>
            <a:pPr algn="l"/>
            <a:r>
              <a:rPr lang="fi-FI" dirty="0">
                <a:latin typeface="Calibri" panose="020F0502020204030204" pitchFamily="34" charset="0"/>
                <a:cs typeface="Calibri" panose="020F0502020204030204" pitchFamily="34" charset="0"/>
              </a:rPr>
              <a:t>Chapati on keskeinen osa Intian ja Tansanian arkiruokaa.</a:t>
            </a:r>
          </a:p>
          <a:p>
            <a:pPr algn="l"/>
            <a:r>
              <a:rPr lang="fi-FI" dirty="0">
                <a:latin typeface="Calibri" panose="020F0502020204030204" pitchFamily="34" charset="0"/>
                <a:cs typeface="Calibri" panose="020F0502020204030204" pitchFamily="34" charset="0"/>
              </a:rPr>
              <a:t>Chapatit tehdään hiivattomasta vehnäleipätaikinasta, joka koostuu vehnäjauhoista, suolasta ja vedestä. Taikina vaivataan, nostatetaan ja kaulitaan letuiksi. Taikinan valmistukseen kannattaa käyttää 10 minuutista tuntiin, jotta taikina sitkostuu ja kohoaa hyvin.</a:t>
            </a:r>
          </a:p>
          <a:p>
            <a:pPr algn="l"/>
            <a:r>
              <a:rPr lang="fi-FI" dirty="0">
                <a:latin typeface="Calibri" panose="020F0502020204030204" pitchFamily="34" charset="0"/>
                <a:cs typeface="Calibri" panose="020F0502020204030204" pitchFamily="34" charset="0"/>
              </a:rPr>
              <a:t>Chapatit paistetaan nopeasti pannulla ja syödään currykastikkeen tai linssikeiton kanssa.</a:t>
            </a:r>
          </a:p>
          <a:p>
            <a:pPr algn="l"/>
            <a:endParaRPr lang="fi-FI" dirty="0">
              <a:latin typeface="Calibri" panose="020F0502020204030204" pitchFamily="34" charset="0"/>
              <a:cs typeface="Calibri" panose="020F0502020204030204" pitchFamily="34" charset="0"/>
            </a:endParaRPr>
          </a:p>
        </p:txBody>
      </p:sp>
      <p:pic>
        <p:nvPicPr>
          <p:cNvPr id="6" name="Picture Placeholder 10" descr="A person cooking in a kitchen&#10;&#10;Description automatically generated with low confidence">
            <a:extLst>
              <a:ext uri="{FF2B5EF4-FFF2-40B4-BE49-F238E27FC236}">
                <a16:creationId xmlns:a16="http://schemas.microsoft.com/office/drawing/2014/main" id="{241A929F-5164-B554-C9B7-8A8753400D8F}"/>
              </a:ext>
            </a:extLst>
          </p:cNvPr>
          <p:cNvPicPr>
            <a:picLocks noChangeAspect="1"/>
          </p:cNvPicPr>
          <p:nvPr/>
        </p:nvPicPr>
        <p:blipFill>
          <a:blip r:embed="rId3"/>
          <a:srcRect t="20594" b="20594"/>
          <a:stretch>
            <a:fillRect/>
          </a:stretch>
        </p:blipFill>
        <p:spPr>
          <a:xfrm>
            <a:off x="5950070" y="369072"/>
            <a:ext cx="5915948" cy="5217536"/>
          </a:xfrm>
          <a:prstGeom prst="rect">
            <a:avLst/>
          </a:prstGeom>
        </p:spPr>
      </p:pic>
    </p:spTree>
    <p:extLst>
      <p:ext uri="{BB962C8B-B14F-4D97-AF65-F5344CB8AC3E}">
        <p14:creationId xmlns:p14="http://schemas.microsoft.com/office/powerpoint/2010/main" val="327002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39F9275-7AF5-A283-D729-C8A2E01F9DC4}"/>
              </a:ext>
            </a:extLst>
          </p:cNvPr>
          <p:cNvSpPr>
            <a:spLocks noGrp="1"/>
          </p:cNvSpPr>
          <p:nvPr>
            <p:ph type="ctrTitle"/>
          </p:nvPr>
        </p:nvSpPr>
        <p:spPr>
          <a:xfrm>
            <a:off x="2343070" y="804184"/>
            <a:ext cx="3752930" cy="554236"/>
          </a:xfrm>
        </p:spPr>
        <p:txBody>
          <a:bodyPr>
            <a:normAutofit fontScale="90000"/>
          </a:bodyPr>
          <a:lstStyle/>
          <a:p>
            <a:r>
              <a:rPr lang="fi-FI" dirty="0"/>
              <a:t>Chapati-resepti</a:t>
            </a:r>
          </a:p>
        </p:txBody>
      </p:sp>
      <p:sp>
        <p:nvSpPr>
          <p:cNvPr id="4" name="Subtitle 4">
            <a:extLst>
              <a:ext uri="{FF2B5EF4-FFF2-40B4-BE49-F238E27FC236}">
                <a16:creationId xmlns:a16="http://schemas.microsoft.com/office/drawing/2014/main" id="{5D8B8486-B08A-F699-FECE-32E96650DC00}"/>
              </a:ext>
            </a:extLst>
          </p:cNvPr>
          <p:cNvSpPr txBox="1">
            <a:spLocks/>
          </p:cNvSpPr>
          <p:nvPr/>
        </p:nvSpPr>
        <p:spPr>
          <a:xfrm>
            <a:off x="2438400" y="1442355"/>
            <a:ext cx="3657600" cy="3048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fi-FI" b="1" dirty="0">
              <a:latin typeface="Calibri" panose="020F0502020204030204" pitchFamily="34" charset="0"/>
              <a:cs typeface="Calibri" panose="020F0502020204030204" pitchFamily="34" charset="0"/>
            </a:endParaRPr>
          </a:p>
          <a:p>
            <a:pPr lvl="1" algn="l"/>
            <a:r>
              <a:rPr lang="fi-FI" b="1" dirty="0">
                <a:latin typeface="Calibri" panose="020F0502020204030204" pitchFamily="34" charset="0"/>
                <a:cs typeface="Calibri" panose="020F0502020204030204" pitchFamily="34" charset="0"/>
              </a:rPr>
              <a:t>Aineet:</a:t>
            </a:r>
          </a:p>
          <a:p>
            <a:pPr lvl="1" algn="l"/>
            <a:endParaRPr lang="fi-FI" dirty="0">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4 dl vehnäjauhoja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2 dl vettä</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½ tl suolaa</a:t>
            </a:r>
          </a:p>
          <a:p>
            <a:pPr marL="1143000" lvl="2" indent="-228600" algn="l">
              <a:buFont typeface="Arial" panose="020B0604020202020204" pitchFamily="34" charset="0"/>
              <a:buChar char="•"/>
            </a:pPr>
            <a:r>
              <a:rPr lang="fi-FI" sz="2000" dirty="0">
                <a:latin typeface="Calibri" panose="020F0502020204030204" pitchFamily="34" charset="0"/>
                <a:cs typeface="Calibri" panose="020F0502020204030204" pitchFamily="34" charset="0"/>
              </a:rPr>
              <a:t>2 rkl voita tai öljyä paistamiseen</a:t>
            </a:r>
          </a:p>
        </p:txBody>
      </p:sp>
      <p:pic>
        <p:nvPicPr>
          <p:cNvPr id="5" name="Kuva 4" descr="Kuva, joka sisältää kohteen henkilö, ulko, valmistelu, ruoanlaitto&#10;&#10;Kuvaus luotu automaattisesti">
            <a:extLst>
              <a:ext uri="{FF2B5EF4-FFF2-40B4-BE49-F238E27FC236}">
                <a16:creationId xmlns:a16="http://schemas.microsoft.com/office/drawing/2014/main" id="{713AFE31-69C7-EBC4-894D-D0CC09B71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931" y="250371"/>
            <a:ext cx="3621314" cy="5431971"/>
          </a:xfrm>
          <a:prstGeom prst="rect">
            <a:avLst/>
          </a:prstGeom>
        </p:spPr>
      </p:pic>
    </p:spTree>
    <p:extLst>
      <p:ext uri="{BB962C8B-B14F-4D97-AF65-F5344CB8AC3E}">
        <p14:creationId xmlns:p14="http://schemas.microsoft.com/office/powerpoint/2010/main" val="329355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804FA9-2376-7B2E-0DD3-5E0EF7F01EA2}"/>
              </a:ext>
            </a:extLst>
          </p:cNvPr>
          <p:cNvSpPr>
            <a:spLocks noGrp="1"/>
          </p:cNvSpPr>
          <p:nvPr>
            <p:ph type="ctrTitle"/>
          </p:nvPr>
        </p:nvSpPr>
        <p:spPr>
          <a:xfrm>
            <a:off x="1434751" y="718168"/>
            <a:ext cx="9051631" cy="554236"/>
          </a:xfrm>
        </p:spPr>
        <p:txBody>
          <a:bodyPr>
            <a:normAutofit fontScale="90000"/>
          </a:bodyPr>
          <a:lstStyle/>
          <a:p>
            <a:r>
              <a:rPr lang="fi-FI"/>
              <a:t>Tee chapati näin:</a:t>
            </a:r>
          </a:p>
        </p:txBody>
      </p:sp>
      <p:sp>
        <p:nvSpPr>
          <p:cNvPr id="4" name="Text Placeholder 4">
            <a:extLst>
              <a:ext uri="{FF2B5EF4-FFF2-40B4-BE49-F238E27FC236}">
                <a16:creationId xmlns:a16="http://schemas.microsoft.com/office/drawing/2014/main" id="{9E20CD17-ADF7-09DB-C379-E3C3E27601EE}"/>
              </a:ext>
            </a:extLst>
          </p:cNvPr>
          <p:cNvSpPr txBox="1">
            <a:spLocks/>
          </p:cNvSpPr>
          <p:nvPr/>
        </p:nvSpPr>
        <p:spPr>
          <a:xfrm>
            <a:off x="1768166" y="1427967"/>
            <a:ext cx="9364889" cy="35776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Sekoita jauhot ja suola kulhossa. Lisää vesi sekoittaen ja vaivaa taikina tasaiseksi. Taikinaan on tullut riittävästi sitkoa, kun se irtoaa kulhon reunoista. Jätä taikina tunniksi muovikelmun sisään vetäytymään.</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Tee taikinasta pieniä sämpylöitä ja kauli sämpylät aivan ohuiksi letuiksi.</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Kuumenna paistinpannu ja lisää nokare voita tai hieman öljyä. Paista letut molemmilta puolilta kypsiksi kuumassa pannussa.</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Chapatit ovat kypsiä, kun niihin tulee tummia laikkuja. </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Kasaa chapatit päällekkäin ja peitä pyyheliinalla, jotta ne eivät kuivu.</a:t>
            </a:r>
          </a:p>
          <a:p>
            <a:pPr marL="571500" indent="-342900" algn="l">
              <a:buFont typeface="Arial" panose="020B0604020202020204" pitchFamily="34" charset="0"/>
              <a:buChar char="•"/>
            </a:pPr>
            <a:r>
              <a:rPr lang="fi-FI">
                <a:latin typeface="Calibri" panose="020F0502020204030204" pitchFamily="34" charset="0"/>
                <a:cs typeface="Calibri" panose="020F0502020204030204" pitchFamily="34" charset="0"/>
              </a:rPr>
              <a:t>Chapateja syödään yhtälailla aamupalalla kuin illallisellakin. Chapatit nautitaan erilaisten currykastikkeiden tai linssikeiton kanssa.</a:t>
            </a:r>
          </a:p>
        </p:txBody>
      </p:sp>
    </p:spTree>
    <p:extLst>
      <p:ext uri="{BB962C8B-B14F-4D97-AF65-F5344CB8AC3E}">
        <p14:creationId xmlns:p14="http://schemas.microsoft.com/office/powerpoint/2010/main" val="21286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cooking food in a pot&#10;&#10;Description automatically generated with low confidence">
            <a:extLst>
              <a:ext uri="{FF2B5EF4-FFF2-40B4-BE49-F238E27FC236}">
                <a16:creationId xmlns:a16="http://schemas.microsoft.com/office/drawing/2014/main" id="{60910014-B8DF-2CB1-4C07-9A4246892176}"/>
              </a:ext>
            </a:extLst>
          </p:cNvPr>
          <p:cNvPicPr>
            <a:picLocks noChangeAspect="1"/>
          </p:cNvPicPr>
          <p:nvPr/>
        </p:nvPicPr>
        <p:blipFill>
          <a:blip r:embed="rId3"/>
          <a:stretch>
            <a:fillRect/>
          </a:stretch>
        </p:blipFill>
        <p:spPr>
          <a:xfrm>
            <a:off x="809702" y="66133"/>
            <a:ext cx="4899798" cy="3266532"/>
          </a:xfrm>
          <a:prstGeom prst="rect">
            <a:avLst/>
          </a:prstGeom>
          <a:ln w="38100">
            <a:solidFill>
              <a:schemeClr val="bg1"/>
            </a:solidFill>
          </a:ln>
        </p:spPr>
      </p:pic>
      <p:pic>
        <p:nvPicPr>
          <p:cNvPr id="7" name="Picture 6" descr="A picture containing indoor, pan, cooking, several&#10;&#10;Description automatically generated">
            <a:extLst>
              <a:ext uri="{FF2B5EF4-FFF2-40B4-BE49-F238E27FC236}">
                <a16:creationId xmlns:a16="http://schemas.microsoft.com/office/drawing/2014/main" id="{A6BC49BB-9B82-7315-1D54-56806EA1D0DA}"/>
              </a:ext>
            </a:extLst>
          </p:cNvPr>
          <p:cNvPicPr>
            <a:picLocks noChangeAspect="1"/>
          </p:cNvPicPr>
          <p:nvPr/>
        </p:nvPicPr>
        <p:blipFill>
          <a:blip r:embed="rId4"/>
          <a:stretch>
            <a:fillRect/>
          </a:stretch>
        </p:blipFill>
        <p:spPr>
          <a:xfrm>
            <a:off x="6482498" y="65698"/>
            <a:ext cx="4899800" cy="3266968"/>
          </a:xfrm>
          <a:prstGeom prst="rect">
            <a:avLst/>
          </a:prstGeom>
          <a:ln w="38100">
            <a:solidFill>
              <a:schemeClr val="bg1"/>
            </a:solidFill>
          </a:ln>
        </p:spPr>
      </p:pic>
      <p:pic>
        <p:nvPicPr>
          <p:cNvPr id="9" name="Picture 8" descr="A picture containing indoor, hand&#10;&#10;Description automatically generated">
            <a:extLst>
              <a:ext uri="{FF2B5EF4-FFF2-40B4-BE49-F238E27FC236}">
                <a16:creationId xmlns:a16="http://schemas.microsoft.com/office/drawing/2014/main" id="{47EA87B5-6979-BC02-9FC1-A41B4AE5AC7E}"/>
              </a:ext>
            </a:extLst>
          </p:cNvPr>
          <p:cNvPicPr>
            <a:picLocks noChangeAspect="1"/>
          </p:cNvPicPr>
          <p:nvPr/>
        </p:nvPicPr>
        <p:blipFill>
          <a:blip r:embed="rId5"/>
          <a:stretch>
            <a:fillRect/>
          </a:stretch>
        </p:blipFill>
        <p:spPr>
          <a:xfrm>
            <a:off x="809706" y="3525335"/>
            <a:ext cx="4899797" cy="3266532"/>
          </a:xfrm>
          <a:prstGeom prst="rect">
            <a:avLst/>
          </a:prstGeom>
          <a:ln w="38100">
            <a:solidFill>
              <a:schemeClr val="bg1"/>
            </a:solidFill>
          </a:ln>
        </p:spPr>
      </p:pic>
      <p:pic>
        <p:nvPicPr>
          <p:cNvPr id="11" name="Picture 10" descr="A person cooking food on a grill&#10;&#10;Description automatically generated with low confidence">
            <a:extLst>
              <a:ext uri="{FF2B5EF4-FFF2-40B4-BE49-F238E27FC236}">
                <a16:creationId xmlns:a16="http://schemas.microsoft.com/office/drawing/2014/main" id="{7C022A18-C79B-6F41-BEBA-AF968F1E5A59}"/>
              </a:ext>
            </a:extLst>
          </p:cNvPr>
          <p:cNvPicPr>
            <a:picLocks noChangeAspect="1"/>
          </p:cNvPicPr>
          <p:nvPr/>
        </p:nvPicPr>
        <p:blipFill>
          <a:blip r:embed="rId6"/>
          <a:stretch>
            <a:fillRect/>
          </a:stretch>
        </p:blipFill>
        <p:spPr>
          <a:xfrm>
            <a:off x="6482498" y="3525335"/>
            <a:ext cx="4899068" cy="3266532"/>
          </a:xfrm>
          <a:prstGeom prst="rect">
            <a:avLst/>
          </a:prstGeom>
          <a:ln w="38100">
            <a:solidFill>
              <a:schemeClr val="bg1"/>
            </a:solidFill>
          </a:ln>
        </p:spPr>
      </p:pic>
      <p:pic>
        <p:nvPicPr>
          <p:cNvPr id="15" name="Graphic 14" descr="Badge 1 with solid fill">
            <a:extLst>
              <a:ext uri="{FF2B5EF4-FFF2-40B4-BE49-F238E27FC236}">
                <a16:creationId xmlns:a16="http://schemas.microsoft.com/office/drawing/2014/main" id="{BA118E2F-8928-D641-A8E1-F8BA197B8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903" y="0"/>
            <a:ext cx="717556" cy="717556"/>
          </a:xfrm>
          <a:prstGeom prst="rect">
            <a:avLst/>
          </a:prstGeom>
        </p:spPr>
      </p:pic>
      <p:pic>
        <p:nvPicPr>
          <p:cNvPr id="25" name="Graphic 24" descr="Badge with solid fill">
            <a:extLst>
              <a:ext uri="{FF2B5EF4-FFF2-40B4-BE49-F238E27FC236}">
                <a16:creationId xmlns:a16="http://schemas.microsoft.com/office/drawing/2014/main" id="{31D50209-9374-5BD1-BF5A-ABB696F9EE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2946" y="18294"/>
            <a:ext cx="717557" cy="717557"/>
          </a:xfrm>
          <a:prstGeom prst="rect">
            <a:avLst/>
          </a:prstGeom>
        </p:spPr>
      </p:pic>
      <p:pic>
        <p:nvPicPr>
          <p:cNvPr id="27" name="Graphic 26" descr="Badge 3 with solid fill">
            <a:extLst>
              <a:ext uri="{FF2B5EF4-FFF2-40B4-BE49-F238E27FC236}">
                <a16:creationId xmlns:a16="http://schemas.microsoft.com/office/drawing/2014/main" id="{FCA1D3D5-5F54-ED58-F6C3-16EB151E76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903" y="3525335"/>
            <a:ext cx="717557" cy="717557"/>
          </a:xfrm>
          <a:prstGeom prst="rect">
            <a:avLst/>
          </a:prstGeom>
        </p:spPr>
      </p:pic>
      <p:pic>
        <p:nvPicPr>
          <p:cNvPr id="29" name="Graphic 28" descr="Badge 4 with solid fill">
            <a:extLst>
              <a:ext uri="{FF2B5EF4-FFF2-40B4-BE49-F238E27FC236}">
                <a16:creationId xmlns:a16="http://schemas.microsoft.com/office/drawing/2014/main" id="{75AE4BD9-4ED1-7D90-D7E0-B43E0F2DC8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37222" y="3525336"/>
            <a:ext cx="717556" cy="717556"/>
          </a:xfrm>
          <a:prstGeom prst="rect">
            <a:avLst/>
          </a:prstGeom>
        </p:spPr>
      </p:pic>
      <p:sp>
        <p:nvSpPr>
          <p:cNvPr id="2" name="Title 2">
            <a:extLst>
              <a:ext uri="{FF2B5EF4-FFF2-40B4-BE49-F238E27FC236}">
                <a16:creationId xmlns:a16="http://schemas.microsoft.com/office/drawing/2014/main" id="{BCB2A477-5684-6FE6-6098-21D429D60124}"/>
              </a:ext>
            </a:extLst>
          </p:cNvPr>
          <p:cNvSpPr txBox="1">
            <a:spLocks/>
          </p:cNvSpPr>
          <p:nvPr/>
        </p:nvSpPr>
        <p:spPr>
          <a:xfrm rot="5400000">
            <a:off x="8568878" y="3122029"/>
            <a:ext cx="6368715" cy="613941"/>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lang="fi-FI" sz="4400" b="1" kern="1200">
                <a:solidFill>
                  <a:schemeClr val="bg1"/>
                </a:solidFill>
                <a:latin typeface="Arial" panose="020B0604020202020204" pitchFamily="34" charset="0"/>
                <a:ea typeface="+mj-ea"/>
                <a:cs typeface="Arial" panose="020B0604020202020204" pitchFamily="34" charset="0"/>
              </a:defRPr>
            </a:lvl1pPr>
          </a:lstStyle>
          <a:p>
            <a:r>
              <a:rPr lang="fi-FI"/>
              <a:t>Chapatin valmistus</a:t>
            </a:r>
          </a:p>
        </p:txBody>
      </p:sp>
    </p:spTree>
    <p:extLst>
      <p:ext uri="{BB962C8B-B14F-4D97-AF65-F5344CB8AC3E}">
        <p14:creationId xmlns:p14="http://schemas.microsoft.com/office/powerpoint/2010/main" val="276996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3556598" y="1683644"/>
            <a:ext cx="5078801" cy="3256107"/>
          </a:xfrm>
        </p:spPr>
        <p:txBody>
          <a:bodyPr>
            <a:noAutofit/>
          </a:bodyPr>
          <a:lstStyle/>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Paluu juurille:</a:t>
            </a:r>
          </a:p>
          <a:p>
            <a:pPr marL="800100" lvl="1"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Juuri</a:t>
            </a:r>
          </a:p>
          <a:p>
            <a:pPr marL="800100" lvl="1"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Juureen leivottu ruisleipä</a:t>
            </a:r>
          </a:p>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Ehtoollisleipä</a:t>
            </a:r>
          </a:p>
          <a:p>
            <a:pPr marL="342900" indent="-342900" algn="l">
              <a:buFont typeface="Arial" panose="020B0604020202020204" pitchFamily="34" charset="0"/>
              <a:buChar char="•"/>
            </a:pPr>
            <a:r>
              <a:rPr lang="fi-FI" dirty="0">
                <a:solidFill>
                  <a:srgbClr val="0C0C0C"/>
                </a:solidFill>
                <a:latin typeface="Calibri" panose="020F0502020204030204" pitchFamily="34" charset="0"/>
                <a:cs typeface="Calibri" panose="020F0502020204030204" pitchFamily="34" charset="0"/>
              </a:rPr>
              <a:t>Chapati (Intia, Tansania)</a:t>
            </a:r>
          </a:p>
          <a:p>
            <a:pPr marL="342900" indent="-342900" algn="l">
              <a:buFont typeface="Arial" panose="020B0604020202020204" pitchFamily="34" charset="0"/>
              <a:buChar char="•"/>
            </a:pPr>
            <a:r>
              <a:rPr lang="fi-FI" b="0" i="0" dirty="0" err="1">
                <a:solidFill>
                  <a:srgbClr val="0C0C0C"/>
                </a:solidFill>
                <a:effectLst/>
                <a:latin typeface="Calibri" panose="020F0502020204030204" pitchFamily="34" charset="0"/>
                <a:cs typeface="Calibri" panose="020F0502020204030204" pitchFamily="34" charset="0"/>
              </a:rPr>
              <a:t>Injera</a:t>
            </a:r>
            <a:r>
              <a:rPr lang="fi-FI" b="0" i="0" dirty="0">
                <a:solidFill>
                  <a:srgbClr val="0C0C0C"/>
                </a:solidFill>
                <a:effectLst/>
                <a:latin typeface="Calibri" panose="020F0502020204030204" pitchFamily="34" charset="0"/>
                <a:cs typeface="Calibri" panose="020F0502020204030204" pitchFamily="34" charset="0"/>
              </a:rPr>
              <a:t> (Etiopia)</a:t>
            </a:r>
          </a:p>
          <a:p>
            <a:pPr marL="342900" indent="-342900" algn="l">
              <a:buFont typeface="Arial" panose="020B0604020202020204" pitchFamily="34" charset="0"/>
              <a:buChar char="•"/>
            </a:pPr>
            <a:r>
              <a:rPr lang="fi-FI" b="0" i="0" dirty="0" err="1">
                <a:solidFill>
                  <a:srgbClr val="0C0C0C"/>
                </a:solidFill>
                <a:effectLst/>
                <a:latin typeface="Calibri" panose="020F0502020204030204" pitchFamily="34" charset="0"/>
                <a:cs typeface="Calibri" panose="020F0502020204030204" pitchFamily="34" charset="0"/>
              </a:rPr>
              <a:t>Naan</a:t>
            </a:r>
            <a:r>
              <a:rPr lang="fi-FI" b="0" i="0" dirty="0">
                <a:solidFill>
                  <a:srgbClr val="0C0C0C"/>
                </a:solidFill>
                <a:effectLst/>
                <a:latin typeface="Calibri" panose="020F0502020204030204" pitchFamily="34" charset="0"/>
                <a:cs typeface="Calibri" panose="020F0502020204030204" pitchFamily="34" charset="0"/>
              </a:rPr>
              <a:t> (Intia, Nepal, Pakistan)</a:t>
            </a:r>
            <a:r>
              <a:rPr lang="fi-FI" dirty="0">
                <a:latin typeface="Calibri" panose="020F0502020204030204" pitchFamily="34" charset="0"/>
                <a:cs typeface="Calibri" panose="020F0502020204030204" pitchFamily="34" charset="0"/>
              </a:rPr>
              <a:t> </a:t>
            </a:r>
          </a:p>
          <a:p>
            <a:pPr marL="342900" indent="-342900" algn="l">
              <a:buFont typeface="Arial" panose="020B0604020202020204" pitchFamily="34" charset="0"/>
              <a:buChar char="•"/>
            </a:pPr>
            <a:r>
              <a:rPr lang="fi-FI" dirty="0" err="1">
                <a:latin typeface="Calibri" panose="020F0502020204030204" pitchFamily="34" charset="0"/>
                <a:cs typeface="Calibri" panose="020F0502020204030204" pitchFamily="34" charset="0"/>
              </a:rPr>
              <a:t>Pita</a:t>
            </a:r>
            <a:r>
              <a:rPr lang="fi-FI" dirty="0">
                <a:latin typeface="Calibri" panose="020F0502020204030204" pitchFamily="34" charset="0"/>
                <a:cs typeface="Calibri" panose="020F0502020204030204" pitchFamily="34" charset="0"/>
              </a:rPr>
              <a:t> (Välimeri</a:t>
            </a:r>
            <a:r>
              <a:rPr lang="fi-FI">
                <a:latin typeface="Calibri" panose="020F0502020204030204" pitchFamily="34" charset="0"/>
                <a:cs typeface="Calibri" panose="020F0502020204030204" pitchFamily="34" charset="0"/>
              </a:rPr>
              <a:t>, Lähi-itä)</a:t>
            </a:r>
            <a:endParaRPr lang="fi-FI"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endParaRPr lang="fi-FI" b="0" i="0" dirty="0">
              <a:solidFill>
                <a:srgbClr val="0C0C0C"/>
              </a:solidFill>
              <a:effectLst/>
              <a:latin typeface="Calibri" panose="020F0502020204030204" pitchFamily="34" charset="0"/>
              <a:cs typeface="Calibri" panose="020F0502020204030204" pitchFamily="34" charset="0"/>
            </a:endParaRP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5" y="683136"/>
            <a:ext cx="9151146" cy="844041"/>
          </a:xfrm>
        </p:spPr>
        <p:txBody>
          <a:bodyPr>
            <a:normAutofit/>
          </a:bodyPr>
          <a:lstStyle/>
          <a:p>
            <a:r>
              <a:rPr lang="fi-FI" dirty="0"/>
              <a:t>Reseptit</a:t>
            </a:r>
          </a:p>
        </p:txBody>
      </p:sp>
    </p:spTree>
    <p:extLst>
      <p:ext uri="{BB962C8B-B14F-4D97-AF65-F5344CB8AC3E}">
        <p14:creationId xmlns:p14="http://schemas.microsoft.com/office/powerpoint/2010/main" val="985102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a:t>
            </a:r>
            <a:r>
              <a:rPr lang="fi-FI" sz="4400" dirty="0" err="1">
                <a:solidFill>
                  <a:schemeClr val="bg1"/>
                </a:solidFill>
              </a:rPr>
              <a:t>injera</a:t>
            </a:r>
            <a:endParaRPr lang="fi-FI" sz="4400" dirty="0">
              <a:solidFill>
                <a:schemeClr val="bg1"/>
              </a:solidFill>
            </a:endParaRP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dirty="0">
                <a:solidFill>
                  <a:schemeClr val="bg1"/>
                </a:solidFill>
              </a:rPr>
              <a:t>Syksy 2022</a:t>
            </a:r>
          </a:p>
        </p:txBody>
      </p:sp>
    </p:spTree>
    <p:extLst>
      <p:ext uri="{BB962C8B-B14F-4D97-AF65-F5344CB8AC3E}">
        <p14:creationId xmlns:p14="http://schemas.microsoft.com/office/powerpoint/2010/main" val="2740210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96CFA9-475A-A259-E142-320290E25582}"/>
              </a:ext>
            </a:extLst>
          </p:cNvPr>
          <p:cNvSpPr>
            <a:spLocks noGrp="1"/>
          </p:cNvSpPr>
          <p:nvPr>
            <p:ph type="ctrTitle"/>
          </p:nvPr>
        </p:nvSpPr>
        <p:spPr>
          <a:xfrm>
            <a:off x="495363" y="1535573"/>
            <a:ext cx="5600637" cy="710322"/>
          </a:xfrm>
        </p:spPr>
        <p:txBody>
          <a:bodyPr>
            <a:normAutofit fontScale="90000"/>
          </a:bodyPr>
          <a:lstStyle/>
          <a:p>
            <a:r>
              <a:rPr lang="fi-FI"/>
              <a:t>Etiopia: jaettu injeraleipä</a:t>
            </a:r>
          </a:p>
        </p:txBody>
      </p:sp>
      <p:sp>
        <p:nvSpPr>
          <p:cNvPr id="4" name="Text Placeholder 4">
            <a:extLst>
              <a:ext uri="{FF2B5EF4-FFF2-40B4-BE49-F238E27FC236}">
                <a16:creationId xmlns:a16="http://schemas.microsoft.com/office/drawing/2014/main" id="{B58A4F2E-59E4-58EF-EC91-A24A93E13C7D}"/>
              </a:ext>
            </a:extLst>
          </p:cNvPr>
          <p:cNvSpPr txBox="1">
            <a:spLocks/>
          </p:cNvSpPr>
          <p:nvPr/>
        </p:nvSpPr>
        <p:spPr>
          <a:xfrm>
            <a:off x="839788" y="2610853"/>
            <a:ext cx="5256212" cy="183859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i="1" dirty="0">
                <a:latin typeface="Calibri" panose="020F0502020204030204" pitchFamily="34" charset="0"/>
                <a:cs typeface="Calibri" panose="020F0502020204030204" pitchFamily="34" charset="0"/>
              </a:rPr>
              <a:t>Anna meille tänä päivänä meidän jokapäiväinen </a:t>
            </a:r>
            <a:r>
              <a:rPr lang="fi-FI" i="1" dirty="0" err="1">
                <a:latin typeface="Calibri" panose="020F0502020204030204" pitchFamily="34" charset="0"/>
                <a:cs typeface="Calibri" panose="020F0502020204030204" pitchFamily="34" charset="0"/>
              </a:rPr>
              <a:t>injeramme</a:t>
            </a:r>
            <a:endParaRPr lang="fi-FI" i="1" dirty="0">
              <a:latin typeface="Calibri" panose="020F0502020204030204" pitchFamily="34" charset="0"/>
              <a:cs typeface="Calibri" panose="020F0502020204030204" pitchFamily="34" charset="0"/>
            </a:endParaRPr>
          </a:p>
          <a:p>
            <a:endParaRPr lang="fi-FI" i="1" dirty="0">
              <a:latin typeface="Calibri" panose="020F0502020204030204" pitchFamily="34" charset="0"/>
              <a:cs typeface="Calibri" panose="020F0502020204030204" pitchFamily="34" charset="0"/>
            </a:endParaRPr>
          </a:p>
          <a:p>
            <a:pPr algn="r"/>
            <a:r>
              <a:rPr lang="fi-FI" i="1" dirty="0">
                <a:latin typeface="Calibri" panose="020F0502020204030204" pitchFamily="34" charset="0"/>
                <a:cs typeface="Calibri" panose="020F0502020204030204" pitchFamily="34" charset="0"/>
              </a:rPr>
              <a:t>	</a:t>
            </a:r>
            <a:r>
              <a:rPr lang="fi-FI" dirty="0">
                <a:latin typeface="Calibri" panose="020F0502020204030204" pitchFamily="34" charset="0"/>
                <a:cs typeface="Calibri" panose="020F0502020204030204" pitchFamily="34" charset="0"/>
              </a:rPr>
              <a:t>Isä meidän -rukous </a:t>
            </a:r>
          </a:p>
          <a:p>
            <a:pPr algn="r"/>
            <a:r>
              <a:rPr lang="fi-FI" dirty="0">
                <a:latin typeface="Calibri" panose="020F0502020204030204" pitchFamily="34" charset="0"/>
                <a:cs typeface="Calibri" panose="020F0502020204030204" pitchFamily="34" charset="0"/>
              </a:rPr>
              <a:t>etiopialaiseen tapaan</a:t>
            </a:r>
          </a:p>
        </p:txBody>
      </p:sp>
      <p:pic>
        <p:nvPicPr>
          <p:cNvPr id="2" name="Kuva 1" descr="Kuva, joka sisältää kohteen ruoka, astia, ateria&#10;&#10;Kuvaus luotu automaattisesti">
            <a:extLst>
              <a:ext uri="{FF2B5EF4-FFF2-40B4-BE49-F238E27FC236}">
                <a16:creationId xmlns:a16="http://schemas.microsoft.com/office/drawing/2014/main" id="{08C03C63-ED35-59BD-E856-96FF170FC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303" y="165777"/>
            <a:ext cx="4153754" cy="5538338"/>
          </a:xfrm>
          <a:prstGeom prst="rect">
            <a:avLst/>
          </a:prstGeom>
        </p:spPr>
      </p:pic>
    </p:spTree>
    <p:extLst>
      <p:ext uri="{BB962C8B-B14F-4D97-AF65-F5344CB8AC3E}">
        <p14:creationId xmlns:p14="http://schemas.microsoft.com/office/powerpoint/2010/main" val="2852029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342799" y="395161"/>
            <a:ext cx="4468687" cy="788321"/>
          </a:xfrm>
        </p:spPr>
        <p:txBody>
          <a:bodyPr>
            <a:normAutofit/>
          </a:bodyPr>
          <a:lstStyle/>
          <a:p>
            <a:r>
              <a:rPr lang="fi-FI" dirty="0"/>
              <a:t>Injera (Etiopia)</a:t>
            </a:r>
          </a:p>
        </p:txBody>
      </p:sp>
      <p:sp>
        <p:nvSpPr>
          <p:cNvPr id="5" name="Subtitle 4">
            <a:extLst>
              <a:ext uri="{FF2B5EF4-FFF2-40B4-BE49-F238E27FC236}">
                <a16:creationId xmlns:a16="http://schemas.microsoft.com/office/drawing/2014/main" id="{E6710475-75C8-E753-2222-B7BF475E1462}"/>
              </a:ext>
            </a:extLst>
          </p:cNvPr>
          <p:cNvSpPr>
            <a:spLocks noGrp="1"/>
          </p:cNvSpPr>
          <p:nvPr>
            <p:ph type="subTitle" idx="1"/>
          </p:nvPr>
        </p:nvSpPr>
        <p:spPr>
          <a:xfrm>
            <a:off x="342799" y="1564369"/>
            <a:ext cx="4555772" cy="2713718"/>
          </a:xfrm>
        </p:spPr>
        <p:txBody>
          <a:bodyPr/>
          <a:lstStyle/>
          <a:p>
            <a:pPr algn="l"/>
            <a:r>
              <a:rPr lang="fi-FI" dirty="0">
                <a:latin typeface="Calibri" panose="020F0502020204030204" pitchFamily="34" charset="0"/>
                <a:cs typeface="Calibri" panose="020F0502020204030204" pitchFamily="34" charset="0"/>
              </a:rPr>
              <a:t>Injera on keskeinen osa etiopialaista elämää. Se on sekä arki- että juhlaruokaa. Se ennen kaikkea tuo ihmiset yhteen, sillä se on tarkoitettu jaettavaksi.</a:t>
            </a:r>
          </a:p>
          <a:p>
            <a:pPr algn="l"/>
            <a:r>
              <a:rPr lang="fi-FI" dirty="0" err="1">
                <a:latin typeface="Calibri" panose="020F0502020204030204" pitchFamily="34" charset="0"/>
                <a:cs typeface="Calibri" panose="020F0502020204030204" pitchFamily="34" charset="0"/>
              </a:rPr>
              <a:t>Injera</a:t>
            </a:r>
            <a:r>
              <a:rPr lang="fi-FI" dirty="0">
                <a:latin typeface="Calibri" panose="020F0502020204030204" pitchFamily="34" charset="0"/>
                <a:cs typeface="Calibri" panose="020F0502020204030204" pitchFamily="34" charset="0"/>
              </a:rPr>
              <a:t> on hapatettua lettua muistuttava huokoinen leipä, joka tehdään perinteisesti teff-jauhosta. Suomessa teff-jauhon voi korvata esim. kaura- tai spelttijauholla.</a:t>
            </a:r>
          </a:p>
        </p:txBody>
      </p:sp>
      <p:pic>
        <p:nvPicPr>
          <p:cNvPr id="3" name="Kuva 2">
            <a:extLst>
              <a:ext uri="{FF2B5EF4-FFF2-40B4-BE49-F238E27FC236}">
                <a16:creationId xmlns:a16="http://schemas.microsoft.com/office/drawing/2014/main" id="{1FCFACE7-0AA2-6B92-785A-3D26B9E3E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075" y="266808"/>
            <a:ext cx="6718126" cy="5038595"/>
          </a:xfrm>
          <a:prstGeom prst="rect">
            <a:avLst/>
          </a:prstGeom>
        </p:spPr>
      </p:pic>
    </p:spTree>
    <p:extLst>
      <p:ext uri="{BB962C8B-B14F-4D97-AF65-F5344CB8AC3E}">
        <p14:creationId xmlns:p14="http://schemas.microsoft.com/office/powerpoint/2010/main" val="406729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2115669" y="489858"/>
            <a:ext cx="3690400" cy="683630"/>
          </a:xfrm>
        </p:spPr>
        <p:txBody>
          <a:bodyPr>
            <a:normAutofit/>
          </a:bodyPr>
          <a:lstStyle/>
          <a:p>
            <a:r>
              <a:rPr lang="fi-FI" dirty="0" err="1"/>
              <a:t>Injera</a:t>
            </a:r>
            <a:r>
              <a:rPr lang="fi-FI" dirty="0"/>
              <a:t>-resepti</a:t>
            </a:r>
          </a:p>
        </p:txBody>
      </p:sp>
      <p:sp>
        <p:nvSpPr>
          <p:cNvPr id="3" name="Text Placeholder 4">
            <a:extLst>
              <a:ext uri="{FF2B5EF4-FFF2-40B4-BE49-F238E27FC236}">
                <a16:creationId xmlns:a16="http://schemas.microsoft.com/office/drawing/2014/main" id="{B703B51A-C6ED-91D7-7CF0-A7D582B2C673}"/>
              </a:ext>
            </a:extLst>
          </p:cNvPr>
          <p:cNvSpPr txBox="1">
            <a:spLocks/>
          </p:cNvSpPr>
          <p:nvPr/>
        </p:nvSpPr>
        <p:spPr>
          <a:xfrm>
            <a:off x="1242559" y="1418301"/>
            <a:ext cx="5436621" cy="290582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algn="l"/>
            <a:r>
              <a:rPr lang="fi-FI" dirty="0">
                <a:latin typeface="Calibri" panose="020F0502020204030204" pitchFamily="34" charset="0"/>
                <a:cs typeface="Calibri" panose="020F0502020204030204" pitchFamily="34" charset="0"/>
              </a:rPr>
              <a:t>5 dl </a:t>
            </a:r>
            <a:r>
              <a:rPr lang="fi-FI" dirty="0" err="1">
                <a:latin typeface="Calibri" panose="020F0502020204030204" pitchFamily="34" charset="0"/>
                <a:cs typeface="Calibri" panose="020F0502020204030204" pitchFamily="34" charset="0"/>
              </a:rPr>
              <a:t>teff</a:t>
            </a:r>
            <a:r>
              <a:rPr lang="fi-FI" dirty="0">
                <a:latin typeface="Calibri" panose="020F0502020204030204" pitchFamily="34" charset="0"/>
                <a:cs typeface="Calibri" panose="020F0502020204030204" pitchFamily="34" charset="0"/>
              </a:rPr>
              <a:t>-jauhoja (vaihtoehto: speltti-/kaurajauho)</a:t>
            </a:r>
          </a:p>
          <a:p>
            <a:pPr marL="228600" algn="l"/>
            <a:r>
              <a:rPr lang="fi-FI" dirty="0">
                <a:latin typeface="Calibri" panose="020F0502020204030204" pitchFamily="34" charset="0"/>
                <a:cs typeface="Calibri" panose="020F0502020204030204" pitchFamily="34" charset="0"/>
              </a:rPr>
              <a:t>2 dl vehnäjauhoja</a:t>
            </a:r>
          </a:p>
          <a:p>
            <a:pPr marL="228600" algn="l"/>
            <a:r>
              <a:rPr lang="fi-FI" dirty="0">
                <a:latin typeface="Calibri" panose="020F0502020204030204" pitchFamily="34" charset="0"/>
                <a:cs typeface="Calibri" panose="020F0502020204030204" pitchFamily="34" charset="0"/>
              </a:rPr>
              <a:t>1 tl leivinjauhetta</a:t>
            </a:r>
          </a:p>
          <a:p>
            <a:pPr marL="228600" algn="l"/>
            <a:r>
              <a:rPr lang="fi-FI" dirty="0">
                <a:latin typeface="Calibri" panose="020F0502020204030204" pitchFamily="34" charset="0"/>
                <a:cs typeface="Calibri" panose="020F0502020204030204" pitchFamily="34" charset="0"/>
              </a:rPr>
              <a:t>1 tl suolaa</a:t>
            </a:r>
          </a:p>
          <a:p>
            <a:pPr marL="228600" algn="l"/>
            <a:r>
              <a:rPr lang="fi-FI" dirty="0">
                <a:latin typeface="Calibri" panose="020F0502020204030204" pitchFamily="34" charset="0"/>
                <a:cs typeface="Calibri" panose="020F0502020204030204" pitchFamily="34" charset="0"/>
              </a:rPr>
              <a:t>7 dl kivennäisvettä</a:t>
            </a:r>
          </a:p>
          <a:p>
            <a:pPr marL="228600" algn="l"/>
            <a:r>
              <a:rPr lang="fi-FI" dirty="0">
                <a:latin typeface="Calibri" panose="020F0502020204030204" pitchFamily="34" charset="0"/>
                <a:cs typeface="Calibri" panose="020F0502020204030204" pitchFamily="34" charset="0"/>
              </a:rPr>
              <a:t>1 dl maustamatonta jogurttia</a:t>
            </a:r>
          </a:p>
          <a:p>
            <a:pPr marL="228600" algn="l"/>
            <a:r>
              <a:rPr lang="fi-FI" dirty="0">
                <a:latin typeface="Calibri" panose="020F0502020204030204" pitchFamily="34" charset="0"/>
                <a:cs typeface="Calibri" panose="020F0502020204030204" pitchFamily="34" charset="0"/>
              </a:rPr>
              <a:t>2 rkl huoneenlämpöistä voita</a:t>
            </a:r>
          </a:p>
          <a:p>
            <a:endParaRPr lang="fi-FI" dirty="0">
              <a:latin typeface="Calibri" panose="020F0502020204030204" pitchFamily="34" charset="0"/>
              <a:cs typeface="Calibri" panose="020F0502020204030204" pitchFamily="34" charset="0"/>
            </a:endParaRPr>
          </a:p>
        </p:txBody>
      </p:sp>
      <p:pic>
        <p:nvPicPr>
          <p:cNvPr id="6" name="Picture Placeholder 6">
            <a:extLst>
              <a:ext uri="{FF2B5EF4-FFF2-40B4-BE49-F238E27FC236}">
                <a16:creationId xmlns:a16="http://schemas.microsoft.com/office/drawing/2014/main" id="{9695175B-9EFF-901E-8893-37644A0C5C3D}"/>
              </a:ext>
            </a:extLst>
          </p:cNvPr>
          <p:cNvPicPr>
            <a:picLocks noChangeAspect="1"/>
          </p:cNvPicPr>
          <p:nvPr/>
        </p:nvPicPr>
        <p:blipFill>
          <a:blip r:embed="rId3"/>
          <a:srcRect l="18115" r="18115"/>
          <a:stretch>
            <a:fillRect/>
          </a:stretch>
        </p:blipFill>
        <p:spPr>
          <a:xfrm>
            <a:off x="6788704" y="598714"/>
            <a:ext cx="5153386" cy="4544999"/>
          </a:xfrm>
          <a:prstGeom prst="rect">
            <a:avLst/>
          </a:prstGeom>
        </p:spPr>
      </p:pic>
    </p:spTree>
    <p:extLst>
      <p:ext uri="{BB962C8B-B14F-4D97-AF65-F5344CB8AC3E}">
        <p14:creationId xmlns:p14="http://schemas.microsoft.com/office/powerpoint/2010/main" val="35608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477209" y="245421"/>
            <a:ext cx="9151146" cy="1090175"/>
          </a:xfrm>
        </p:spPr>
        <p:txBody>
          <a:bodyPr>
            <a:normAutofit/>
          </a:bodyPr>
          <a:lstStyle/>
          <a:p>
            <a:r>
              <a:rPr lang="fi-FI" dirty="0"/>
              <a:t>Tee </a:t>
            </a:r>
            <a:r>
              <a:rPr lang="fi-FI" dirty="0" err="1"/>
              <a:t>injera</a:t>
            </a:r>
            <a:r>
              <a:rPr lang="fi-FI" dirty="0"/>
              <a:t> näin:</a:t>
            </a:r>
          </a:p>
        </p:txBody>
      </p:sp>
      <p:sp>
        <p:nvSpPr>
          <p:cNvPr id="5" name="Subtitle 4">
            <a:extLst>
              <a:ext uri="{FF2B5EF4-FFF2-40B4-BE49-F238E27FC236}">
                <a16:creationId xmlns:a16="http://schemas.microsoft.com/office/drawing/2014/main" id="{E6710475-75C8-E753-2222-B7BF475E1462}"/>
              </a:ext>
            </a:extLst>
          </p:cNvPr>
          <p:cNvSpPr>
            <a:spLocks noGrp="1"/>
          </p:cNvSpPr>
          <p:nvPr>
            <p:ph type="subTitle" idx="1"/>
          </p:nvPr>
        </p:nvSpPr>
        <p:spPr>
          <a:xfrm>
            <a:off x="2050869" y="1858282"/>
            <a:ext cx="9302931" cy="3053352"/>
          </a:xfrm>
        </p:spPr>
        <p:txBody>
          <a:bodyPr>
            <a:normAutofit/>
          </a:bodyPr>
          <a:lstStyle/>
          <a:p>
            <a:pPr algn="l">
              <a:buFont typeface="+mj-lt"/>
              <a:buAutoNum type="arabicPeriod"/>
            </a:pPr>
            <a:r>
              <a:rPr lang="fi-FI" b="0" i="0" dirty="0">
                <a:effectLst/>
                <a:latin typeface="arial" panose="020B0604020202020204" pitchFamily="34" charset="0"/>
              </a:rPr>
              <a:t> Sekoita kuivat aineet (jauhot, leivinjauhe ja suola) keskenään isossa kulhossa.</a:t>
            </a:r>
          </a:p>
          <a:p>
            <a:pPr algn="l">
              <a:buFont typeface="+mj-lt"/>
              <a:buAutoNum type="arabicPeriod"/>
            </a:pPr>
            <a:r>
              <a:rPr lang="fi-FI" b="0" i="0" dirty="0">
                <a:effectLst/>
                <a:latin typeface="arial" panose="020B0604020202020204" pitchFamily="34" charset="0"/>
              </a:rPr>
              <a:t> Sekoita nesteet (kivennäisvesi ja jogurtti) toisessa kulhossa ja lisää </a:t>
            </a:r>
            <a:r>
              <a:rPr lang="fi-FI" dirty="0">
                <a:latin typeface="arial" panose="020B0604020202020204" pitchFamily="34" charset="0"/>
              </a:rPr>
              <a:t>neste vatkaten </a:t>
            </a:r>
            <a:r>
              <a:rPr lang="fi-FI" b="0" i="0" dirty="0">
                <a:effectLst/>
                <a:latin typeface="arial" panose="020B0604020202020204" pitchFamily="34" charset="0"/>
              </a:rPr>
              <a:t>jauhoseokseen. Valmis taikina näyttää lettutaikinalta.</a:t>
            </a:r>
          </a:p>
          <a:p>
            <a:pPr algn="l">
              <a:buFont typeface="+mj-lt"/>
              <a:buAutoNum type="arabicPeriod"/>
            </a:pPr>
            <a:r>
              <a:rPr lang="fi-FI" b="0" i="0" dirty="0">
                <a:effectLst/>
                <a:latin typeface="arial" panose="020B0604020202020204" pitchFamily="34" charset="0"/>
              </a:rPr>
              <a:t> Kuumenna </a:t>
            </a:r>
            <a:r>
              <a:rPr lang="fi-FI" dirty="0">
                <a:latin typeface="arial" panose="020B0604020202020204" pitchFamily="34" charset="0"/>
              </a:rPr>
              <a:t>nokare voita </a:t>
            </a:r>
            <a:r>
              <a:rPr lang="fi-FI" b="0" i="0" dirty="0">
                <a:effectLst/>
                <a:latin typeface="arial" panose="020B0604020202020204" pitchFamily="34" charset="0"/>
              </a:rPr>
              <a:t>isolla paistinpannulla.</a:t>
            </a:r>
          </a:p>
          <a:p>
            <a:pPr algn="l">
              <a:buFont typeface="+mj-lt"/>
              <a:buAutoNum type="arabicPeriod"/>
            </a:pPr>
            <a:r>
              <a:rPr lang="fi-FI" b="0" i="0" dirty="0">
                <a:effectLst/>
                <a:latin typeface="arial" panose="020B0604020202020204" pitchFamily="34" charset="0"/>
              </a:rPr>
              <a:t> Kaada reilu 1 dl taikinaa pannulle spiraalin ja paista puoli minuuttia.</a:t>
            </a:r>
          </a:p>
          <a:p>
            <a:pPr algn="l">
              <a:buFont typeface="+mj-lt"/>
              <a:buAutoNum type="arabicPeriod"/>
            </a:pPr>
            <a:r>
              <a:rPr lang="fi-FI" b="0" i="0" dirty="0">
                <a:effectLst/>
                <a:latin typeface="arial" panose="020B0604020202020204" pitchFamily="34" charset="0"/>
              </a:rPr>
              <a:t> Laita kansi päälle ja paista vielä toinen puolikas minuutti.</a:t>
            </a:r>
          </a:p>
          <a:p>
            <a:endParaRPr lang="fi-FI" dirty="0"/>
          </a:p>
        </p:txBody>
      </p:sp>
    </p:spTree>
    <p:extLst>
      <p:ext uri="{BB962C8B-B14F-4D97-AF65-F5344CB8AC3E}">
        <p14:creationId xmlns:p14="http://schemas.microsoft.com/office/powerpoint/2010/main" val="18414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a:t>
            </a:r>
            <a:r>
              <a:rPr lang="fi-FI" sz="4400" dirty="0" err="1">
                <a:solidFill>
                  <a:schemeClr val="bg1"/>
                </a:solidFill>
              </a:rPr>
              <a:t>naan</a:t>
            </a:r>
            <a:endParaRPr lang="fi-FI" sz="4400" dirty="0">
              <a:solidFill>
                <a:schemeClr val="bg1"/>
              </a:solidFill>
            </a:endParaRP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dirty="0">
                <a:solidFill>
                  <a:schemeClr val="bg1"/>
                </a:solidFill>
              </a:rPr>
              <a:t>Syksy 2022</a:t>
            </a:r>
          </a:p>
        </p:txBody>
      </p:sp>
    </p:spTree>
    <p:extLst>
      <p:ext uri="{BB962C8B-B14F-4D97-AF65-F5344CB8AC3E}">
        <p14:creationId xmlns:p14="http://schemas.microsoft.com/office/powerpoint/2010/main" val="22634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605120" y="505921"/>
            <a:ext cx="5675030" cy="685021"/>
          </a:xfrm>
        </p:spPr>
        <p:txBody>
          <a:bodyPr>
            <a:normAutofit/>
          </a:bodyPr>
          <a:lstStyle/>
          <a:p>
            <a:r>
              <a:rPr lang="fi-FI"/>
              <a:t>Naan (Nepal, Pakistan)</a:t>
            </a:r>
          </a:p>
        </p:txBody>
      </p:sp>
      <p:sp>
        <p:nvSpPr>
          <p:cNvPr id="4" name="TextBox 3">
            <a:extLst>
              <a:ext uri="{FF2B5EF4-FFF2-40B4-BE49-F238E27FC236}">
                <a16:creationId xmlns:a16="http://schemas.microsoft.com/office/drawing/2014/main" id="{3BA58812-A948-BE44-7529-5F530F67E26A}"/>
              </a:ext>
            </a:extLst>
          </p:cNvPr>
          <p:cNvSpPr txBox="1"/>
          <p:nvPr/>
        </p:nvSpPr>
        <p:spPr>
          <a:xfrm>
            <a:off x="691299" y="1397675"/>
            <a:ext cx="5502672" cy="2862322"/>
          </a:xfrm>
          <a:prstGeom prst="rect">
            <a:avLst/>
          </a:prstGeom>
          <a:noFill/>
        </p:spPr>
        <p:txBody>
          <a:bodyPr wrap="square">
            <a:spAutoFit/>
          </a:bodyPr>
          <a:lstStyle/>
          <a:p>
            <a:r>
              <a:rPr lang="fi-FI" sz="2000" dirty="0" err="1">
                <a:latin typeface="Calibri" panose="020F0502020204030204" pitchFamily="34" charset="0"/>
                <a:cs typeface="Calibri" panose="020F0502020204030204" pitchFamily="34" charset="0"/>
              </a:rPr>
              <a:t>Tandoor</a:t>
            </a:r>
            <a:r>
              <a:rPr lang="fi-FI" sz="2000" dirty="0">
                <a:latin typeface="Calibri" panose="020F0502020204030204" pitchFamily="34" charset="0"/>
                <a:cs typeface="Calibri" panose="020F0502020204030204" pitchFamily="34" charset="0"/>
              </a:rPr>
              <a:t>-saviuuni hehkuu kuumuutta. </a:t>
            </a:r>
            <a:r>
              <a:rPr lang="fi-FI" sz="2000" dirty="0" err="1">
                <a:latin typeface="Calibri" panose="020F0502020204030204" pitchFamily="34" charset="0"/>
                <a:cs typeface="Calibri" panose="020F0502020204030204" pitchFamily="34" charset="0"/>
              </a:rPr>
              <a:t>Naan</a:t>
            </a:r>
            <a:r>
              <a:rPr lang="fi-FI" sz="2000" dirty="0">
                <a:latin typeface="Calibri" panose="020F0502020204030204" pitchFamily="34" charset="0"/>
                <a:cs typeface="Calibri" panose="020F0502020204030204" pitchFamily="34" charset="0"/>
              </a:rPr>
              <a:t>-leivän taikina läiskäistään nopeasti uunin sisälle, polttavaan seinämään kiinni. Leipä valmistuu nopeasti, mutta näpsäkkä pitääkin olla ettei käsi pala kuuman uunin kanssa toimiessa.</a:t>
            </a:r>
          </a:p>
          <a:p>
            <a:endParaRPr lang="fi-FI" sz="2000" dirty="0">
              <a:latin typeface="Calibri" panose="020F0502020204030204" pitchFamily="34" charset="0"/>
              <a:cs typeface="Calibri" panose="020F0502020204030204" pitchFamily="34" charset="0"/>
            </a:endParaRPr>
          </a:p>
          <a:p>
            <a:r>
              <a:rPr lang="fi-FI" sz="2000" dirty="0" err="1">
                <a:latin typeface="Calibri" panose="020F0502020204030204" pitchFamily="34" charset="0"/>
                <a:cs typeface="Calibri" panose="020F0502020204030204" pitchFamily="34" charset="0"/>
              </a:rPr>
              <a:t>Naan</a:t>
            </a:r>
            <a:r>
              <a:rPr lang="fi-FI" sz="2000" dirty="0">
                <a:latin typeface="Calibri" panose="020F0502020204030204" pitchFamily="34" charset="0"/>
                <a:cs typeface="Calibri" panose="020F0502020204030204" pitchFamily="34" charset="0"/>
              </a:rPr>
              <a:t> kuuluu perusateriaan. Siitä revitään palasia, joita käytetään eri kastikkeiden syömiseen. Käsin syödessä </a:t>
            </a:r>
            <a:r>
              <a:rPr lang="fi-FI" sz="2000" dirty="0" err="1">
                <a:latin typeface="Calibri" panose="020F0502020204030204" pitchFamily="34" charset="0"/>
                <a:cs typeface="Calibri" panose="020F0502020204030204" pitchFamily="34" charset="0"/>
              </a:rPr>
              <a:t>naan</a:t>
            </a:r>
            <a:r>
              <a:rPr lang="fi-FI" sz="2000" dirty="0">
                <a:latin typeface="Calibri" panose="020F0502020204030204" pitchFamily="34" charset="0"/>
                <a:cs typeface="Calibri" panose="020F0502020204030204" pitchFamily="34" charset="0"/>
              </a:rPr>
              <a:t> toimii aterimena.</a:t>
            </a:r>
          </a:p>
        </p:txBody>
      </p:sp>
      <p:pic>
        <p:nvPicPr>
          <p:cNvPr id="6" name="Picture Placeholder 6" descr="A person climbing a rock&#10;&#10;Description automatically generated with low confidence">
            <a:extLst>
              <a:ext uri="{FF2B5EF4-FFF2-40B4-BE49-F238E27FC236}">
                <a16:creationId xmlns:a16="http://schemas.microsoft.com/office/drawing/2014/main" id="{A0163D2E-1F01-A7BF-D96A-48CBF3E64753}"/>
              </a:ext>
            </a:extLst>
          </p:cNvPr>
          <p:cNvPicPr>
            <a:picLocks noChangeAspect="1"/>
          </p:cNvPicPr>
          <p:nvPr/>
        </p:nvPicPr>
        <p:blipFill>
          <a:blip r:embed="rId3"/>
          <a:srcRect l="20598" r="20598"/>
          <a:stretch>
            <a:fillRect/>
          </a:stretch>
        </p:blipFill>
        <p:spPr>
          <a:xfrm rot="5400000">
            <a:off x="6744151" y="1119923"/>
            <a:ext cx="4154816" cy="4710324"/>
          </a:xfrm>
          <a:prstGeom prst="rect">
            <a:avLst/>
          </a:prstGeom>
        </p:spPr>
      </p:pic>
    </p:spTree>
    <p:extLst>
      <p:ext uri="{BB962C8B-B14F-4D97-AF65-F5344CB8AC3E}">
        <p14:creationId xmlns:p14="http://schemas.microsoft.com/office/powerpoint/2010/main" val="33411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752F0C2C-558D-D86F-9884-BCFFFC272CE4}"/>
              </a:ext>
            </a:extLst>
          </p:cNvPr>
          <p:cNvSpPr>
            <a:spLocks noGrp="1"/>
          </p:cNvSpPr>
          <p:nvPr>
            <p:ph type="subTitle" idx="1"/>
          </p:nvPr>
        </p:nvSpPr>
        <p:spPr>
          <a:xfrm>
            <a:off x="3578294" y="1231990"/>
            <a:ext cx="3875785" cy="3592296"/>
          </a:xfrm>
        </p:spPr>
        <p:txBody>
          <a:bodyPr>
            <a:normAutofit/>
          </a:bodyPr>
          <a:lstStyle/>
          <a:p>
            <a:pPr algn="l"/>
            <a:r>
              <a:rPr lang="fi-FI" b="1" dirty="0">
                <a:latin typeface="Calibri" panose="020F0502020204030204" pitchFamily="34" charset="0"/>
                <a:cs typeface="Calibri" panose="020F0502020204030204" pitchFamily="34" charset="0"/>
              </a:rPr>
              <a:t>Resepti: 8 kpl</a:t>
            </a:r>
          </a:p>
          <a:p>
            <a:pPr algn="l"/>
            <a:endParaRPr lang="fi-FI" dirty="0">
              <a:latin typeface="Calibri" panose="020F0502020204030204" pitchFamily="34" charset="0"/>
              <a:cs typeface="Calibri" panose="020F0502020204030204" pitchFamily="34" charset="0"/>
            </a:endParaRPr>
          </a:p>
          <a:p>
            <a:pPr algn="l"/>
            <a:r>
              <a:rPr lang="fi-FI" dirty="0">
                <a:latin typeface="Calibri" panose="020F0502020204030204" pitchFamily="34" charset="0"/>
                <a:cs typeface="Calibri" panose="020F0502020204030204" pitchFamily="34" charset="0"/>
              </a:rPr>
              <a:t>2 dl maustamatonta jogurttia</a:t>
            </a:r>
          </a:p>
          <a:p>
            <a:pPr algn="l"/>
            <a:r>
              <a:rPr lang="fi-FI" dirty="0">
                <a:latin typeface="Calibri" panose="020F0502020204030204" pitchFamily="34" charset="0"/>
                <a:cs typeface="Calibri" panose="020F0502020204030204" pitchFamily="34" charset="0"/>
              </a:rPr>
              <a:t>2,5 dl vettä</a:t>
            </a:r>
          </a:p>
          <a:p>
            <a:pPr algn="l"/>
            <a:r>
              <a:rPr lang="fi-FI" dirty="0">
                <a:latin typeface="Calibri" panose="020F0502020204030204" pitchFamily="34" charset="0"/>
                <a:cs typeface="Calibri" panose="020F0502020204030204" pitchFamily="34" charset="0"/>
              </a:rPr>
              <a:t>1 pussi (11 g) kuivahiivaa</a:t>
            </a:r>
          </a:p>
          <a:p>
            <a:pPr algn="l"/>
            <a:r>
              <a:rPr lang="fi-FI" dirty="0">
                <a:latin typeface="Calibri" panose="020F0502020204030204" pitchFamily="34" charset="0"/>
                <a:cs typeface="Calibri" panose="020F0502020204030204" pitchFamily="34" charset="0"/>
              </a:rPr>
              <a:t>1 rkl hunajaa</a:t>
            </a:r>
          </a:p>
          <a:p>
            <a:pPr algn="l"/>
            <a:r>
              <a:rPr lang="fi-FI" dirty="0">
                <a:latin typeface="Calibri" panose="020F0502020204030204" pitchFamily="34" charset="0"/>
                <a:cs typeface="Calibri" panose="020F0502020204030204" pitchFamily="34" charset="0"/>
              </a:rPr>
              <a:t>1 tl suolaa</a:t>
            </a:r>
          </a:p>
          <a:p>
            <a:pPr algn="l"/>
            <a:r>
              <a:rPr lang="fi-FI" dirty="0">
                <a:latin typeface="Calibri" panose="020F0502020204030204" pitchFamily="34" charset="0"/>
                <a:cs typeface="Calibri" panose="020F0502020204030204" pitchFamily="34" charset="0"/>
              </a:rPr>
              <a:t>6-7 dl vehnäjauhoja</a:t>
            </a:r>
          </a:p>
          <a:p>
            <a:pPr algn="l"/>
            <a:r>
              <a:rPr lang="fi-FI" dirty="0">
                <a:latin typeface="Calibri" panose="020F0502020204030204" pitchFamily="34" charset="0"/>
                <a:cs typeface="Calibri" panose="020F0502020204030204" pitchFamily="34" charset="0"/>
              </a:rPr>
              <a:t>3 rkl voita tai margariinia</a:t>
            </a:r>
          </a:p>
        </p:txBody>
      </p:sp>
      <p:sp>
        <p:nvSpPr>
          <p:cNvPr id="3" name="Otsikko 2">
            <a:extLst>
              <a:ext uri="{FF2B5EF4-FFF2-40B4-BE49-F238E27FC236}">
                <a16:creationId xmlns:a16="http://schemas.microsoft.com/office/drawing/2014/main" id="{2852895B-CBB5-39C9-C050-A3AAED7415F0}"/>
              </a:ext>
            </a:extLst>
          </p:cNvPr>
          <p:cNvSpPr>
            <a:spLocks noGrp="1"/>
          </p:cNvSpPr>
          <p:nvPr>
            <p:ph type="ctrTitle"/>
          </p:nvPr>
        </p:nvSpPr>
        <p:spPr>
          <a:xfrm>
            <a:off x="3578294" y="432486"/>
            <a:ext cx="3093671" cy="554236"/>
          </a:xfrm>
        </p:spPr>
        <p:txBody>
          <a:bodyPr>
            <a:normAutofit fontScale="90000"/>
          </a:bodyPr>
          <a:lstStyle/>
          <a:p>
            <a:r>
              <a:rPr lang="fi-FI" dirty="0" err="1"/>
              <a:t>Naan</a:t>
            </a:r>
            <a:r>
              <a:rPr lang="fi-FI" dirty="0"/>
              <a:t>-resepti</a:t>
            </a:r>
          </a:p>
        </p:txBody>
      </p:sp>
      <p:pic>
        <p:nvPicPr>
          <p:cNvPr id="5" name="Kuva 4">
            <a:extLst>
              <a:ext uri="{FF2B5EF4-FFF2-40B4-BE49-F238E27FC236}">
                <a16:creationId xmlns:a16="http://schemas.microsoft.com/office/drawing/2014/main" id="{F5061A8F-EB63-4961-076C-6A0F3E54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03467" y="1176504"/>
            <a:ext cx="4937691" cy="3703268"/>
          </a:xfrm>
          <a:prstGeom prst="rect">
            <a:avLst/>
          </a:prstGeom>
        </p:spPr>
      </p:pic>
    </p:spTree>
    <p:extLst>
      <p:ext uri="{BB962C8B-B14F-4D97-AF65-F5344CB8AC3E}">
        <p14:creationId xmlns:p14="http://schemas.microsoft.com/office/powerpoint/2010/main" val="247978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752F0C2C-558D-D86F-9884-BCFFFC272CE4}"/>
              </a:ext>
            </a:extLst>
          </p:cNvPr>
          <p:cNvSpPr>
            <a:spLocks noGrp="1"/>
          </p:cNvSpPr>
          <p:nvPr>
            <p:ph type="subTitle" idx="1"/>
          </p:nvPr>
        </p:nvSpPr>
        <p:spPr>
          <a:xfrm>
            <a:off x="1972491" y="1188720"/>
            <a:ext cx="9157063" cy="3814354"/>
          </a:xfrm>
        </p:spPr>
        <p:txBody>
          <a:bodyPr>
            <a:normAutofit/>
          </a:bodyPr>
          <a:lstStyle/>
          <a:p>
            <a:pPr algn="l">
              <a:buFont typeface="+mj-lt"/>
              <a:buAutoNum type="arabicPeriod"/>
            </a:pPr>
            <a:r>
              <a:rPr lang="fi-FI" dirty="0">
                <a:latin typeface="arial" panose="020B0604020202020204" pitchFamily="34" charset="0"/>
              </a:rPr>
              <a:t> Lämmitä uuni 250-asteiseksi. </a:t>
            </a:r>
          </a:p>
          <a:p>
            <a:pPr algn="l">
              <a:buFont typeface="+mj-lt"/>
              <a:buAutoNum type="arabicPeriod"/>
            </a:pPr>
            <a:r>
              <a:rPr lang="fi-FI" dirty="0">
                <a:latin typeface="arial" panose="020B0604020202020204" pitchFamily="34" charset="0"/>
              </a:rPr>
              <a:t> Sekoita nesteet (jogurtti, vesi ja hunaja) kattilassa ja lämmitä seos kädenlämpöiseksi. Kaada seos isoon kulhoon. </a:t>
            </a:r>
          </a:p>
          <a:p>
            <a:pPr algn="l">
              <a:buFont typeface="+mj-lt"/>
              <a:buAutoNum type="arabicPeriod"/>
            </a:pPr>
            <a:r>
              <a:rPr lang="fi-FI" b="0" i="0" dirty="0">
                <a:effectLst/>
                <a:latin typeface="arial" panose="020B0604020202020204" pitchFamily="34" charset="0"/>
              </a:rPr>
              <a:t> Sekoita kuivat aineet (jauhot, kuivahiiva ja suola) keskenään toisessa kulhossa.</a:t>
            </a:r>
            <a:r>
              <a:rPr lang="fi-FI" dirty="0">
                <a:latin typeface="arial" panose="020B0604020202020204" pitchFamily="34" charset="0"/>
              </a:rPr>
              <a:t> </a:t>
            </a:r>
          </a:p>
          <a:p>
            <a:pPr algn="l">
              <a:buFont typeface="+mj-lt"/>
              <a:buAutoNum type="arabicPeriod"/>
            </a:pPr>
            <a:r>
              <a:rPr lang="fi-FI" dirty="0">
                <a:latin typeface="arial" panose="020B0604020202020204" pitchFamily="34" charset="0"/>
              </a:rPr>
              <a:t> Sekoita nesteseos jauhoseokseen. Taikinaa ei tarvitse vaivata.</a:t>
            </a:r>
            <a:endParaRPr lang="fi-FI" b="0" i="0" dirty="0">
              <a:effectLst/>
              <a:latin typeface="arial" panose="020B0604020202020204" pitchFamily="34" charset="0"/>
            </a:endParaRPr>
          </a:p>
          <a:p>
            <a:pPr algn="l">
              <a:buFont typeface="+mj-lt"/>
              <a:buAutoNum type="arabicPeriod"/>
            </a:pPr>
            <a:r>
              <a:rPr lang="fi-FI" dirty="0">
                <a:latin typeface="arial" panose="020B0604020202020204" pitchFamily="34" charset="0"/>
              </a:rPr>
              <a:t> Taputtele taikinoista n. 0,5 cm paksuja soikeita </a:t>
            </a:r>
            <a:r>
              <a:rPr lang="fi-FI" dirty="0" err="1">
                <a:latin typeface="arial" panose="020B0604020202020204" pitchFamily="34" charset="0"/>
              </a:rPr>
              <a:t>leipäsiä</a:t>
            </a:r>
            <a:r>
              <a:rPr lang="fi-FI" dirty="0">
                <a:latin typeface="arial" panose="020B0604020202020204" pitchFamily="34" charset="0"/>
              </a:rPr>
              <a:t>.</a:t>
            </a:r>
            <a:endParaRPr lang="fi-FI" b="0" i="0" dirty="0">
              <a:effectLst/>
              <a:latin typeface="arial" panose="020B0604020202020204" pitchFamily="34" charset="0"/>
            </a:endParaRPr>
          </a:p>
          <a:p>
            <a:pPr algn="l">
              <a:buFont typeface="+mj-lt"/>
              <a:buAutoNum type="arabicPeriod"/>
            </a:pPr>
            <a:r>
              <a:rPr lang="fi-FI" b="0" i="0" dirty="0">
                <a:effectLst/>
                <a:latin typeface="arial" panose="020B0604020202020204" pitchFamily="34" charset="0"/>
              </a:rPr>
              <a:t> Paista </a:t>
            </a:r>
            <a:r>
              <a:rPr lang="fi-FI" b="0" i="0" dirty="0" err="1">
                <a:effectLst/>
                <a:latin typeface="arial" panose="020B0604020202020204" pitchFamily="34" charset="0"/>
              </a:rPr>
              <a:t>leipäsiä</a:t>
            </a:r>
            <a:r>
              <a:rPr lang="fi-FI" b="0" i="0" dirty="0">
                <a:effectLst/>
                <a:latin typeface="arial" panose="020B0604020202020204" pitchFamily="34" charset="0"/>
              </a:rPr>
              <a:t> uunissa n. 5 min.</a:t>
            </a:r>
          </a:p>
          <a:p>
            <a:pPr algn="l">
              <a:buFont typeface="+mj-lt"/>
              <a:buAutoNum type="arabicPeriod"/>
            </a:pPr>
            <a:r>
              <a:rPr lang="fi-FI" b="0" i="0" dirty="0">
                <a:effectLst/>
                <a:latin typeface="arial" panose="020B0604020202020204" pitchFamily="34" charset="0"/>
              </a:rPr>
              <a:t> Voitele valmistuneet </a:t>
            </a:r>
            <a:r>
              <a:rPr lang="fi-FI" b="0" i="0" dirty="0" err="1">
                <a:effectLst/>
                <a:latin typeface="arial" panose="020B0604020202020204" pitchFamily="34" charset="0"/>
              </a:rPr>
              <a:t>naan</a:t>
            </a:r>
            <a:r>
              <a:rPr lang="fi-FI" b="0" i="0" dirty="0">
                <a:effectLst/>
                <a:latin typeface="arial" panose="020B0604020202020204" pitchFamily="34" charset="0"/>
              </a:rPr>
              <a:t>-leivät voisulalla ja esim. valkosipulimurskalla. Tarjoile currykastikkeen tai linssikeiton kanssa.</a:t>
            </a:r>
          </a:p>
          <a:p>
            <a:endParaRPr lang="fi-FI" dirty="0"/>
          </a:p>
        </p:txBody>
      </p:sp>
      <p:sp>
        <p:nvSpPr>
          <p:cNvPr id="3" name="Otsikko 2">
            <a:extLst>
              <a:ext uri="{FF2B5EF4-FFF2-40B4-BE49-F238E27FC236}">
                <a16:creationId xmlns:a16="http://schemas.microsoft.com/office/drawing/2014/main" id="{2852895B-CBB5-39C9-C050-A3AAED7415F0}"/>
              </a:ext>
            </a:extLst>
          </p:cNvPr>
          <p:cNvSpPr>
            <a:spLocks noGrp="1"/>
          </p:cNvSpPr>
          <p:nvPr>
            <p:ph type="ctrTitle"/>
          </p:nvPr>
        </p:nvSpPr>
        <p:spPr>
          <a:xfrm>
            <a:off x="1570184" y="479789"/>
            <a:ext cx="9051631" cy="554236"/>
          </a:xfrm>
        </p:spPr>
        <p:txBody>
          <a:bodyPr>
            <a:normAutofit fontScale="90000"/>
          </a:bodyPr>
          <a:lstStyle/>
          <a:p>
            <a:r>
              <a:rPr lang="fi-FI"/>
              <a:t>Tee </a:t>
            </a:r>
            <a:r>
              <a:rPr lang="fi-FI" err="1"/>
              <a:t>naan</a:t>
            </a:r>
            <a:r>
              <a:rPr lang="fi-FI"/>
              <a:t>-leipä näin:</a:t>
            </a:r>
          </a:p>
        </p:txBody>
      </p:sp>
    </p:spTree>
    <p:extLst>
      <p:ext uri="{BB962C8B-B14F-4D97-AF65-F5344CB8AC3E}">
        <p14:creationId xmlns:p14="http://schemas.microsoft.com/office/powerpoint/2010/main" val="122400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EA31097-59DE-B32A-E6FB-465C0EB4575B}"/>
              </a:ext>
            </a:extLst>
          </p:cNvPr>
          <p:cNvSpPr>
            <a:spLocks noGrp="1"/>
          </p:cNvSpPr>
          <p:nvPr>
            <p:ph type="ctrTitle"/>
          </p:nvPr>
        </p:nvSpPr>
        <p:spPr>
          <a:xfrm>
            <a:off x="693964" y="1343027"/>
            <a:ext cx="4686300" cy="554236"/>
          </a:xfrm>
        </p:spPr>
        <p:txBody>
          <a:bodyPr>
            <a:normAutofit fontScale="90000"/>
          </a:bodyPr>
          <a:lstStyle/>
          <a:p>
            <a:r>
              <a:rPr lang="fi-FI" dirty="0"/>
              <a:t>Valmis </a:t>
            </a:r>
            <a:r>
              <a:rPr lang="fi-FI" dirty="0" err="1"/>
              <a:t>naan</a:t>
            </a:r>
            <a:r>
              <a:rPr lang="fi-FI" dirty="0"/>
              <a:t>-leipä!</a:t>
            </a:r>
          </a:p>
        </p:txBody>
      </p:sp>
      <p:pic>
        <p:nvPicPr>
          <p:cNvPr id="7" name="Kuva 6" descr="Kuva, joka sisältää kohteen värikäs, erilainen, useat&#10;&#10;Kuvaus luotu automaattisesti">
            <a:extLst>
              <a:ext uri="{FF2B5EF4-FFF2-40B4-BE49-F238E27FC236}">
                <a16:creationId xmlns:a16="http://schemas.microsoft.com/office/drawing/2014/main" id="{2DA72E1C-8F7F-B71E-65B3-81069C1FE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738" y="177602"/>
            <a:ext cx="4174215" cy="5598628"/>
          </a:xfrm>
          <a:prstGeom prst="rect">
            <a:avLst/>
          </a:prstGeom>
        </p:spPr>
      </p:pic>
    </p:spTree>
    <p:extLst>
      <p:ext uri="{BB962C8B-B14F-4D97-AF65-F5344CB8AC3E}">
        <p14:creationId xmlns:p14="http://schemas.microsoft.com/office/powerpoint/2010/main" val="225270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3665704" y="2350457"/>
            <a:ext cx="4860591" cy="1090175"/>
          </a:xfrm>
        </p:spPr>
        <p:txBody>
          <a:bodyPr>
            <a:normAutofit/>
          </a:bodyPr>
          <a:lstStyle/>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Juuri: ohje vaalean ja ruisleivän juurelle</a:t>
            </a:r>
          </a:p>
          <a:p>
            <a:pPr marL="342900" indent="-342900" algn="l">
              <a:buFont typeface="Arial" panose="020B0604020202020204" pitchFamily="34" charset="0"/>
              <a:buChar char="•"/>
            </a:pPr>
            <a:r>
              <a:rPr lang="fi-FI" u="none" strike="noStrike" dirty="0">
                <a:solidFill>
                  <a:srgbClr val="0C0C0C"/>
                </a:solidFill>
                <a:latin typeface="Calibri" panose="020F0502020204030204" pitchFamily="34" charset="0"/>
                <a:cs typeface="Calibri" panose="020F0502020204030204" pitchFamily="34" charset="0"/>
              </a:rPr>
              <a:t>Resepti: juureen leivottu ruisleipä</a:t>
            </a: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095883" y="1028619"/>
            <a:ext cx="9151146" cy="1090175"/>
          </a:xfrm>
        </p:spPr>
        <p:txBody>
          <a:bodyPr>
            <a:normAutofit/>
          </a:bodyPr>
          <a:lstStyle/>
          <a:p>
            <a:r>
              <a:rPr lang="fi-FI" dirty="0"/>
              <a:t>Paluu juurille</a:t>
            </a:r>
          </a:p>
        </p:txBody>
      </p:sp>
    </p:spTree>
    <p:extLst>
      <p:ext uri="{BB962C8B-B14F-4D97-AF65-F5344CB8AC3E}">
        <p14:creationId xmlns:p14="http://schemas.microsoft.com/office/powerpoint/2010/main" val="1503343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a:t>
            </a:r>
            <a:r>
              <a:rPr lang="fi-FI" sz="4400" dirty="0" err="1">
                <a:solidFill>
                  <a:schemeClr val="bg1"/>
                </a:solidFill>
              </a:rPr>
              <a:t>pita</a:t>
            </a:r>
            <a:endParaRPr lang="fi-FI" sz="4400" dirty="0">
              <a:solidFill>
                <a:schemeClr val="bg1"/>
              </a:solidFill>
            </a:endParaRP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dirty="0">
                <a:solidFill>
                  <a:schemeClr val="bg1"/>
                </a:solidFill>
              </a:rPr>
              <a:t>Syksy 2022</a:t>
            </a:r>
          </a:p>
        </p:txBody>
      </p:sp>
    </p:spTree>
    <p:extLst>
      <p:ext uri="{BB962C8B-B14F-4D97-AF65-F5344CB8AC3E}">
        <p14:creationId xmlns:p14="http://schemas.microsoft.com/office/powerpoint/2010/main" val="303302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631107" y="321903"/>
            <a:ext cx="5256211" cy="943124"/>
          </a:xfrm>
        </p:spPr>
        <p:txBody>
          <a:bodyPr>
            <a:normAutofit fontScale="90000"/>
          </a:bodyPr>
          <a:lstStyle/>
          <a:p>
            <a:r>
              <a:rPr lang="fi-FI" dirty="0" err="1"/>
              <a:t>Pita</a:t>
            </a:r>
            <a:r>
              <a:rPr lang="fi-FI" dirty="0"/>
              <a:t> (Välimeri, Lähi-itä)</a:t>
            </a:r>
          </a:p>
        </p:txBody>
      </p:sp>
      <p:sp>
        <p:nvSpPr>
          <p:cNvPr id="6" name="Text Placeholder 4">
            <a:extLst>
              <a:ext uri="{FF2B5EF4-FFF2-40B4-BE49-F238E27FC236}">
                <a16:creationId xmlns:a16="http://schemas.microsoft.com/office/drawing/2014/main" id="{01A1058F-1DBE-4308-28A7-C64456DD861E}"/>
              </a:ext>
            </a:extLst>
          </p:cNvPr>
          <p:cNvSpPr txBox="1">
            <a:spLocks/>
          </p:cNvSpPr>
          <p:nvPr/>
        </p:nvSpPr>
        <p:spPr>
          <a:xfrm>
            <a:off x="1032027" y="1314183"/>
            <a:ext cx="4454373" cy="31767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i-FI" dirty="0">
                <a:latin typeface="Calibri" panose="020F0502020204030204" pitchFamily="34" charset="0"/>
                <a:cs typeface="Calibri" panose="020F0502020204030204" pitchFamily="34" charset="0"/>
              </a:rPr>
              <a:t>Pita-leipä on Välimeren ja Lähi-idän maissa hyvin suosittu litteä hiivaleipä, joka voidaan täyttää erilaisilla täytteillä.</a:t>
            </a:r>
          </a:p>
          <a:p>
            <a:pPr algn="l"/>
            <a:r>
              <a:rPr lang="fi-FI" dirty="0" err="1">
                <a:latin typeface="Calibri" panose="020F0502020204030204" pitchFamily="34" charset="0"/>
                <a:cs typeface="Calibri" panose="020F0502020204030204" pitchFamily="34" charset="0"/>
              </a:rPr>
              <a:t>Pita</a:t>
            </a:r>
            <a:r>
              <a:rPr lang="fi-FI" dirty="0">
                <a:latin typeface="Calibri" panose="020F0502020204030204" pitchFamily="34" charset="0"/>
                <a:cs typeface="Calibri" panose="020F0502020204030204" pitchFamily="34" charset="0"/>
              </a:rPr>
              <a:t>-sana tuleekin kreikankielisestä sanasta </a:t>
            </a:r>
            <a:r>
              <a:rPr lang="el-GR" b="0" i="0" dirty="0">
                <a:solidFill>
                  <a:srgbClr val="202122"/>
                </a:solidFill>
                <a:effectLst/>
                <a:latin typeface="Arial" panose="020B0604020202020204" pitchFamily="34" charset="0"/>
              </a:rPr>
              <a:t>πίτα</a:t>
            </a:r>
            <a:r>
              <a:rPr lang="fi-FI" b="0" i="0" dirty="0">
                <a:solidFill>
                  <a:srgbClr val="202122"/>
                </a:solidFill>
                <a:effectLst/>
                <a:latin typeface="Arial" panose="020B0604020202020204" pitchFamily="34" charset="0"/>
              </a:rPr>
              <a:t> </a:t>
            </a:r>
            <a:r>
              <a:rPr lang="fi-FI" b="0" i="0" dirty="0">
                <a:solidFill>
                  <a:srgbClr val="202122"/>
                </a:solidFill>
                <a:effectLst/>
                <a:latin typeface="Calibri" panose="020F0502020204030204" pitchFamily="34" charset="0"/>
                <a:cs typeface="Calibri" panose="020F0502020204030204" pitchFamily="34" charset="0"/>
              </a:rPr>
              <a:t>eli leipä, kakku, piirakka. Turkissa </a:t>
            </a:r>
            <a:r>
              <a:rPr lang="fi-FI" b="0" i="0" dirty="0" err="1">
                <a:solidFill>
                  <a:srgbClr val="202122"/>
                </a:solidFill>
                <a:effectLst/>
                <a:latin typeface="Calibri" panose="020F0502020204030204" pitchFamily="34" charset="0"/>
                <a:cs typeface="Calibri" panose="020F0502020204030204" pitchFamily="34" charset="0"/>
              </a:rPr>
              <a:t>pitaa</a:t>
            </a:r>
            <a:r>
              <a:rPr lang="fi-FI" b="0" i="0" dirty="0">
                <a:solidFill>
                  <a:srgbClr val="202122"/>
                </a:solidFill>
                <a:effectLst/>
                <a:latin typeface="Calibri" panose="020F0502020204030204" pitchFamily="34" charset="0"/>
                <a:cs typeface="Calibri" panose="020F0502020204030204" pitchFamily="34" charset="0"/>
              </a:rPr>
              <a:t> kutsutaan </a:t>
            </a:r>
            <a:r>
              <a:rPr lang="fi-FI" b="0" i="1" dirty="0" err="1">
                <a:solidFill>
                  <a:srgbClr val="202122"/>
                </a:solidFill>
                <a:effectLst/>
                <a:latin typeface="Calibri" panose="020F0502020204030204" pitchFamily="34" charset="0"/>
                <a:cs typeface="Calibri" panose="020F0502020204030204" pitchFamily="34" charset="0"/>
              </a:rPr>
              <a:t>pideksi</a:t>
            </a:r>
            <a:r>
              <a:rPr lang="fi-FI" b="0" dirty="0">
                <a:solidFill>
                  <a:srgbClr val="202122"/>
                </a:solidFill>
                <a:effectLst/>
                <a:latin typeface="Calibri" panose="020F0502020204030204" pitchFamily="34" charset="0"/>
                <a:cs typeface="Calibri" panose="020F0502020204030204" pitchFamily="34" charset="0"/>
              </a:rPr>
              <a:t>.</a:t>
            </a:r>
            <a:endParaRPr lang="fi-FI" dirty="0">
              <a:latin typeface="Calibri" panose="020F0502020204030204" pitchFamily="34" charset="0"/>
              <a:cs typeface="Calibri" panose="020F0502020204030204" pitchFamily="34" charset="0"/>
            </a:endParaRPr>
          </a:p>
          <a:p>
            <a:pPr algn="l"/>
            <a:r>
              <a:rPr lang="fi-FI" dirty="0" err="1">
                <a:latin typeface="Calibri" panose="020F0502020204030204" pitchFamily="34" charset="0"/>
                <a:cs typeface="Calibri" panose="020F0502020204030204" pitchFamily="34" charset="0"/>
              </a:rPr>
              <a:t>Pita</a:t>
            </a:r>
            <a:r>
              <a:rPr lang="fi-FI" dirty="0">
                <a:latin typeface="Calibri" panose="020F0502020204030204" pitchFamily="34" charset="0"/>
                <a:cs typeface="Calibri" panose="020F0502020204030204" pitchFamily="34" charset="0"/>
              </a:rPr>
              <a:t> paistetaan korkeassa lämpötilassa, jotta höyry nostattaa litteän leivän sisään ilmataskun. Tuore leipä voidaan siten halkaista ja täyttää helposti.</a:t>
            </a:r>
          </a:p>
        </p:txBody>
      </p:sp>
      <p:pic>
        <p:nvPicPr>
          <p:cNvPr id="7" name="Picture Placeholder 10" descr="A picture containing text, person, outdoor, people&#10;&#10;Description automatically generated">
            <a:extLst>
              <a:ext uri="{FF2B5EF4-FFF2-40B4-BE49-F238E27FC236}">
                <a16:creationId xmlns:a16="http://schemas.microsoft.com/office/drawing/2014/main" id="{1B18BB7B-6C99-AA90-9CDA-5D9D0E442817}"/>
              </a:ext>
            </a:extLst>
          </p:cNvPr>
          <p:cNvPicPr>
            <a:picLocks noChangeAspect="1"/>
          </p:cNvPicPr>
          <p:nvPr/>
        </p:nvPicPr>
        <p:blipFill>
          <a:blip r:embed="rId3"/>
          <a:srcRect t="5897" b="5897"/>
          <a:stretch>
            <a:fillRect/>
          </a:stretch>
        </p:blipFill>
        <p:spPr>
          <a:xfrm>
            <a:off x="5918127" y="279949"/>
            <a:ext cx="5947302" cy="5245188"/>
          </a:xfrm>
          <a:prstGeom prst="rect">
            <a:avLst/>
          </a:prstGeom>
        </p:spPr>
      </p:pic>
    </p:spTree>
    <p:extLst>
      <p:ext uri="{BB962C8B-B14F-4D97-AF65-F5344CB8AC3E}">
        <p14:creationId xmlns:p14="http://schemas.microsoft.com/office/powerpoint/2010/main" val="401464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478031"/>
            <a:ext cx="3516540" cy="1090175"/>
          </a:xfrm>
        </p:spPr>
        <p:txBody>
          <a:bodyPr>
            <a:normAutofit/>
          </a:bodyPr>
          <a:lstStyle/>
          <a:p>
            <a:r>
              <a:rPr lang="fi-FI" dirty="0" err="1"/>
              <a:t>Pita</a:t>
            </a:r>
            <a:r>
              <a:rPr lang="fi-FI" dirty="0"/>
              <a:t>-resepti</a:t>
            </a:r>
          </a:p>
        </p:txBody>
      </p:sp>
      <p:sp>
        <p:nvSpPr>
          <p:cNvPr id="6" name="Text Placeholder 4">
            <a:extLst>
              <a:ext uri="{FF2B5EF4-FFF2-40B4-BE49-F238E27FC236}">
                <a16:creationId xmlns:a16="http://schemas.microsoft.com/office/drawing/2014/main" id="{01A1058F-1DBE-4308-28A7-C64456DD861E}"/>
              </a:ext>
            </a:extLst>
          </p:cNvPr>
          <p:cNvSpPr txBox="1">
            <a:spLocks/>
          </p:cNvSpPr>
          <p:nvPr/>
        </p:nvSpPr>
        <p:spPr>
          <a:xfrm>
            <a:off x="1951660" y="1908920"/>
            <a:ext cx="3516539" cy="28410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i-FI" dirty="0">
                <a:latin typeface="Calibri" panose="020F0502020204030204" pitchFamily="34" charset="0"/>
                <a:cs typeface="Calibri" panose="020F0502020204030204" pitchFamily="34" charset="0"/>
              </a:rPr>
              <a:t>3 dl kädenlämpöistä vettä</a:t>
            </a:r>
          </a:p>
          <a:p>
            <a:pPr algn="l"/>
            <a:r>
              <a:rPr lang="fi-FI" dirty="0">
                <a:latin typeface="Calibri" panose="020F0502020204030204" pitchFamily="34" charset="0"/>
                <a:cs typeface="Calibri" panose="020F0502020204030204" pitchFamily="34" charset="0"/>
              </a:rPr>
              <a:t>1 pussi (11 g) kuivahiivaa</a:t>
            </a:r>
          </a:p>
          <a:p>
            <a:pPr algn="l"/>
            <a:r>
              <a:rPr lang="fi-FI" dirty="0">
                <a:latin typeface="Calibri" panose="020F0502020204030204" pitchFamily="34" charset="0"/>
                <a:cs typeface="Calibri" panose="020F0502020204030204" pitchFamily="34" charset="0"/>
              </a:rPr>
              <a:t>2 tl sokeria</a:t>
            </a:r>
          </a:p>
          <a:p>
            <a:pPr algn="l"/>
            <a:r>
              <a:rPr lang="fi-FI" dirty="0">
                <a:latin typeface="Calibri" panose="020F0502020204030204" pitchFamily="34" charset="0"/>
                <a:cs typeface="Calibri" panose="020F0502020204030204" pitchFamily="34" charset="0"/>
              </a:rPr>
              <a:t>1 tl suolaa</a:t>
            </a:r>
          </a:p>
          <a:p>
            <a:pPr algn="l"/>
            <a:r>
              <a:rPr lang="fi-FI" dirty="0">
                <a:latin typeface="Calibri" panose="020F0502020204030204" pitchFamily="34" charset="0"/>
                <a:cs typeface="Calibri" panose="020F0502020204030204" pitchFamily="34" charset="0"/>
              </a:rPr>
              <a:t>3 rkl öljyä</a:t>
            </a:r>
          </a:p>
          <a:p>
            <a:pPr algn="l"/>
            <a:r>
              <a:rPr lang="fi-FI" dirty="0">
                <a:latin typeface="Calibri" panose="020F0502020204030204" pitchFamily="34" charset="0"/>
                <a:cs typeface="Calibri" panose="020F0502020204030204" pitchFamily="34" charset="0"/>
              </a:rPr>
              <a:t>3 dl hiivaleipäjauhoja</a:t>
            </a:r>
          </a:p>
          <a:p>
            <a:pPr algn="l"/>
            <a:r>
              <a:rPr lang="fi-FI" dirty="0">
                <a:latin typeface="Calibri" panose="020F0502020204030204" pitchFamily="34" charset="0"/>
                <a:cs typeface="Calibri" panose="020F0502020204030204" pitchFamily="34" charset="0"/>
              </a:rPr>
              <a:t>3 dl vehnäjauhoja</a:t>
            </a:r>
          </a:p>
        </p:txBody>
      </p:sp>
      <p:pic>
        <p:nvPicPr>
          <p:cNvPr id="3" name="Picture Placeholder 18" descr="A person standing next to a table full of breads&#10;&#10;Description automatically generated with medium confidence">
            <a:extLst>
              <a:ext uri="{FF2B5EF4-FFF2-40B4-BE49-F238E27FC236}">
                <a16:creationId xmlns:a16="http://schemas.microsoft.com/office/drawing/2014/main" id="{FA5226DE-5C47-7404-74CA-92BE571620F0}"/>
              </a:ext>
            </a:extLst>
          </p:cNvPr>
          <p:cNvPicPr>
            <a:picLocks noChangeAspect="1"/>
          </p:cNvPicPr>
          <p:nvPr/>
        </p:nvPicPr>
        <p:blipFill>
          <a:blip r:embed="rId3"/>
          <a:srcRect t="5897" b="5897"/>
          <a:stretch>
            <a:fillRect/>
          </a:stretch>
        </p:blipFill>
        <p:spPr>
          <a:xfrm>
            <a:off x="5784549" y="174879"/>
            <a:ext cx="6246728" cy="5509266"/>
          </a:xfrm>
          <a:prstGeom prst="rect">
            <a:avLst/>
          </a:prstGeom>
        </p:spPr>
      </p:pic>
    </p:spTree>
    <p:extLst>
      <p:ext uri="{BB962C8B-B14F-4D97-AF65-F5344CB8AC3E}">
        <p14:creationId xmlns:p14="http://schemas.microsoft.com/office/powerpoint/2010/main" val="3899989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236856"/>
            <a:ext cx="9151146" cy="766322"/>
          </a:xfrm>
        </p:spPr>
        <p:txBody>
          <a:bodyPr>
            <a:normAutofit/>
          </a:bodyPr>
          <a:lstStyle/>
          <a:p>
            <a:r>
              <a:rPr lang="fi-FI"/>
              <a:t>Tee pita näin:</a:t>
            </a:r>
          </a:p>
        </p:txBody>
      </p:sp>
      <p:sp>
        <p:nvSpPr>
          <p:cNvPr id="6" name="Text Placeholder 4">
            <a:extLst>
              <a:ext uri="{FF2B5EF4-FFF2-40B4-BE49-F238E27FC236}">
                <a16:creationId xmlns:a16="http://schemas.microsoft.com/office/drawing/2014/main" id="{01A1058F-1DBE-4308-28A7-C64456DD861E}"/>
              </a:ext>
            </a:extLst>
          </p:cNvPr>
          <p:cNvSpPr txBox="1">
            <a:spLocks/>
          </p:cNvSpPr>
          <p:nvPr/>
        </p:nvSpPr>
        <p:spPr>
          <a:xfrm>
            <a:off x="2165685" y="1331650"/>
            <a:ext cx="9320462" cy="40737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Liuota hiivaa haaleaan veteen. Lisää siihen sokeri, suola, öljy ja jauhoja niin paljon, että taikina on kiinteää mutta pehmeän notkeaa.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Anna taikinan kohota pyyheliinalla peitettynä lämpimässä kaksinkertaiseksi.</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Vaivaa taikina jauhotetulla alustalla notkeaksi ja jaa 8 osaan. Pyöritä palat palloiksi ja kaaviloi litteiksi kakkaroiksi. Nosta leivät kahdelle pellille leivinpaperille ja anna kohota peitettynä kaksinkertaiseksi.</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Paista pitaleivät pellillinen kerrallaan 250 asteessa uuniin keskitasossa. Paistamisaika on noin 8 minuuttia.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Halkaise leivät vähän jäähtyneinä ja täytä tasku esimerkiksi kebabille tai falafelpyöryköillä ja salaatilla.</a:t>
            </a:r>
          </a:p>
        </p:txBody>
      </p:sp>
    </p:spTree>
    <p:extLst>
      <p:ext uri="{BB962C8B-B14F-4D97-AF65-F5344CB8AC3E}">
        <p14:creationId xmlns:p14="http://schemas.microsoft.com/office/powerpoint/2010/main" val="319021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6C66CB21-53C0-D442-CD72-200E1F609901}"/>
              </a:ext>
            </a:extLst>
          </p:cNvPr>
          <p:cNvSpPr>
            <a:spLocks noGrp="1"/>
          </p:cNvSpPr>
          <p:nvPr>
            <p:ph type="subTitle" idx="1"/>
          </p:nvPr>
        </p:nvSpPr>
        <p:spPr>
          <a:xfrm>
            <a:off x="2402006" y="2226771"/>
            <a:ext cx="7301552" cy="2713718"/>
          </a:xfrm>
          <a:effectLst/>
        </p:spPr>
        <p:txBody>
          <a:bodyPr>
            <a:noAutofit/>
          </a:bodyPr>
          <a:lstStyle/>
          <a:p>
            <a:r>
              <a:rPr lang="fi-FI" sz="4400" i="1">
                <a:effectLst/>
                <a:latin typeface="Calibri" panose="020F0502020204030204" pitchFamily="34" charset="0"/>
                <a:ea typeface="Calibri" panose="020F0502020204030204" pitchFamily="34" charset="0"/>
                <a:cs typeface="Times New Roman" panose="02020603050405020304" pitchFamily="18" charset="0"/>
              </a:rPr>
              <a:t>jotta maailma olisi oikeudenmukaisempi, valoisampi ja lempeämpi</a:t>
            </a:r>
            <a:endParaRPr lang="fi-FI" sz="4400"/>
          </a:p>
        </p:txBody>
      </p:sp>
      <p:sp>
        <p:nvSpPr>
          <p:cNvPr id="4" name="Otsikko 3">
            <a:extLst>
              <a:ext uri="{FF2B5EF4-FFF2-40B4-BE49-F238E27FC236}">
                <a16:creationId xmlns:a16="http://schemas.microsoft.com/office/drawing/2014/main" id="{F5D1C075-D6F7-25DC-430B-21DC896AFA8F}"/>
              </a:ext>
            </a:extLst>
          </p:cNvPr>
          <p:cNvSpPr>
            <a:spLocks noGrp="1"/>
          </p:cNvSpPr>
          <p:nvPr>
            <p:ph type="ctrTitle"/>
          </p:nvPr>
        </p:nvSpPr>
        <p:spPr>
          <a:xfrm>
            <a:off x="1815150" y="859811"/>
            <a:ext cx="8591589" cy="1310185"/>
          </a:xfrm>
          <a:effectLst/>
        </p:spPr>
        <p:txBody>
          <a:bodyPr>
            <a:noAutofit/>
          </a:bodyPr>
          <a:lstStyle/>
          <a:p>
            <a:r>
              <a:rPr lang="fi-FI" sz="6600">
                <a:latin typeface="Calibri" panose="020F0502020204030204" pitchFamily="34" charset="0"/>
                <a:cs typeface="Calibri" panose="020F0502020204030204" pitchFamily="34" charset="0"/>
              </a:rPr>
              <a:t>TASAUS,</a:t>
            </a:r>
          </a:p>
        </p:txBody>
      </p:sp>
    </p:spTree>
    <p:extLst>
      <p:ext uri="{BB962C8B-B14F-4D97-AF65-F5344CB8AC3E}">
        <p14:creationId xmlns:p14="http://schemas.microsoft.com/office/powerpoint/2010/main" val="196744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292444" y="482157"/>
            <a:ext cx="9151146" cy="667375"/>
          </a:xfrm>
        </p:spPr>
        <p:txBody>
          <a:bodyPr>
            <a:normAutofit/>
          </a:bodyPr>
          <a:lstStyle/>
          <a:p>
            <a:r>
              <a:rPr lang="fi-FI"/>
              <a:t>Juuri: vaalea</a:t>
            </a:r>
          </a:p>
        </p:txBody>
      </p:sp>
      <p:sp>
        <p:nvSpPr>
          <p:cNvPr id="5" name="Subtitle 4">
            <a:extLst>
              <a:ext uri="{FF2B5EF4-FFF2-40B4-BE49-F238E27FC236}">
                <a16:creationId xmlns:a16="http://schemas.microsoft.com/office/drawing/2014/main" id="{89157A1C-124D-C37E-0E3B-EAB3228968B7}"/>
              </a:ext>
            </a:extLst>
          </p:cNvPr>
          <p:cNvSpPr>
            <a:spLocks noGrp="1"/>
          </p:cNvSpPr>
          <p:nvPr>
            <p:ph type="subTitle" idx="1"/>
          </p:nvPr>
        </p:nvSpPr>
        <p:spPr>
          <a:xfrm>
            <a:off x="1959429" y="1267097"/>
            <a:ext cx="9705703" cy="3892732"/>
          </a:xfrm>
        </p:spPr>
        <p:txBody>
          <a:bodyPr>
            <a:normAutofit/>
          </a:bodyPr>
          <a:lstStyle/>
          <a:p>
            <a:pPr algn="l"/>
            <a:r>
              <a:rPr lang="fi-FI" b="1" dirty="0">
                <a:latin typeface="Calibri" panose="020F0502020204030204" pitchFamily="34" charset="0"/>
                <a:cs typeface="Calibri" panose="020F0502020204030204" pitchFamily="34" charset="0"/>
              </a:rPr>
              <a:t>Vaalea leipäjuuri</a:t>
            </a:r>
          </a:p>
          <a:p>
            <a:pPr algn="l"/>
            <a:r>
              <a:rPr lang="fi-FI" dirty="0">
                <a:latin typeface="Calibri" panose="020F0502020204030204" pitchFamily="34" charset="0"/>
                <a:cs typeface="Calibri" panose="020F0502020204030204" pitchFamily="34" charset="0"/>
              </a:rPr>
              <a:t>Vettä &amp; vehnäjauhoja</a:t>
            </a:r>
          </a:p>
          <a:p>
            <a:pPr algn="l"/>
            <a:r>
              <a:rPr lang="fi-FI" dirty="0">
                <a:latin typeface="Calibri" panose="020F0502020204030204" pitchFamily="34" charset="0"/>
                <a:cs typeface="Calibri" panose="020F0502020204030204" pitchFamily="34" charset="0"/>
              </a:rPr>
              <a:t>Päivä 1: Sekoita kulhossa 0,5 dl vettä ja 50 g vehnäjauhoja. Peitä liinalla ja jätä huoneenlämpöön.</a:t>
            </a:r>
          </a:p>
          <a:p>
            <a:pPr algn="l"/>
            <a:r>
              <a:rPr lang="fi-FI" dirty="0">
                <a:latin typeface="Calibri" panose="020F0502020204030204" pitchFamily="34" charset="0"/>
                <a:cs typeface="Calibri" panose="020F0502020204030204" pitchFamily="34" charset="0"/>
              </a:rPr>
              <a:t>Päivä 2: Sekoita 0,5 dl vettä ja 50 g vehnäjauhoja ja lisää varovasti juureen. Peitä kelmulla ja jätä huoneenlämpöön.</a:t>
            </a:r>
          </a:p>
          <a:p>
            <a:pPr algn="l"/>
            <a:r>
              <a:rPr lang="fi-FI" dirty="0">
                <a:latin typeface="Calibri" panose="020F0502020204030204" pitchFamily="34" charset="0"/>
                <a:cs typeface="Calibri" panose="020F0502020204030204" pitchFamily="34" charset="0"/>
              </a:rPr>
              <a:t>Päivä 3: toista juuren ruokinta</a:t>
            </a:r>
          </a:p>
          <a:p>
            <a:pPr algn="l"/>
            <a:r>
              <a:rPr lang="fi-FI" dirty="0">
                <a:latin typeface="Calibri" panose="020F0502020204030204" pitchFamily="34" charset="0"/>
                <a:cs typeface="Calibri" panose="020F0502020204030204" pitchFamily="34" charset="0"/>
              </a:rPr>
              <a:t>Päivä 5: Voit käyttää osan juuresta leipätaikinaan, mutta lisää ensitaikinaan hieman hiivaa varmuuden vuoksi. Ota talteen 0,5 dl juurta ja siten voit leipoa joka päivä! Juuren voi myös pakastaa, mutta muista sulattaa se huoneenlämmössä, jotta se toimii taas kunnolla.</a:t>
            </a:r>
          </a:p>
          <a:p>
            <a:pPr algn="l"/>
            <a:endParaRPr lang="fi-FI" dirty="0">
              <a:latin typeface="Calibri" panose="020F0502020204030204" pitchFamily="34" charset="0"/>
              <a:cs typeface="Calibri" panose="020F0502020204030204" pitchFamily="34" charset="0"/>
            </a:endParaRPr>
          </a:p>
          <a:p>
            <a:pPr algn="l"/>
            <a:endParaRPr lang="fi-FI"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48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6AB0073-3B53-2F39-47B0-1D4B9C268100}"/>
              </a:ext>
            </a:extLst>
          </p:cNvPr>
          <p:cNvSpPr>
            <a:spLocks noGrp="1"/>
          </p:cNvSpPr>
          <p:nvPr>
            <p:ph type="subTitle" idx="1"/>
          </p:nvPr>
        </p:nvSpPr>
        <p:spPr>
          <a:xfrm>
            <a:off x="1998617" y="1149531"/>
            <a:ext cx="9705703" cy="3984171"/>
          </a:xfrm>
        </p:spPr>
        <p:txBody>
          <a:bodyPr>
            <a:normAutofit/>
          </a:bodyPr>
          <a:lstStyle/>
          <a:p>
            <a:pPr algn="l"/>
            <a:r>
              <a:rPr lang="fi-FI" b="1" dirty="0">
                <a:latin typeface="Calibri" panose="020F0502020204030204" pitchFamily="34" charset="0"/>
                <a:cs typeface="Calibri" panose="020F0502020204030204" pitchFamily="34" charset="0"/>
              </a:rPr>
              <a:t>Ruisleipäjuuri</a:t>
            </a:r>
          </a:p>
          <a:p>
            <a:pPr algn="l"/>
            <a:r>
              <a:rPr lang="fi-FI" dirty="0">
                <a:latin typeface="Calibri" panose="020F0502020204030204" pitchFamily="34" charset="0"/>
                <a:cs typeface="Calibri" panose="020F0502020204030204" pitchFamily="34" charset="0"/>
              </a:rPr>
              <a:t>Vettä &amp; ruisjauhoja</a:t>
            </a:r>
          </a:p>
          <a:p>
            <a:pPr algn="l"/>
            <a:r>
              <a:rPr lang="fi-FI" dirty="0">
                <a:latin typeface="Calibri" panose="020F0502020204030204" pitchFamily="34" charset="0"/>
                <a:cs typeface="Calibri" panose="020F0502020204030204" pitchFamily="34" charset="0"/>
              </a:rPr>
              <a:t>Päivä 1: Sekoita kulhossa 30 ml vettä ja 20 g ruisjauhoja. Peitä liinalla ja jätä huoneenlämpöön.</a:t>
            </a:r>
          </a:p>
          <a:p>
            <a:pPr algn="l"/>
            <a:r>
              <a:rPr lang="fi-FI" dirty="0">
                <a:latin typeface="Calibri" panose="020F0502020204030204" pitchFamily="34" charset="0"/>
                <a:cs typeface="Calibri" panose="020F0502020204030204" pitchFamily="34" charset="0"/>
              </a:rPr>
              <a:t>Päivä 2: Sekoita 0,6 dl vettä ja 40 g ruisjauhoja ja lisää varovasti juureen. Peitä kelmulla ja jätä huoneenlämpöön.</a:t>
            </a:r>
          </a:p>
          <a:p>
            <a:pPr algn="l"/>
            <a:r>
              <a:rPr lang="fi-FI" dirty="0">
                <a:latin typeface="Calibri" panose="020F0502020204030204" pitchFamily="34" charset="0"/>
                <a:cs typeface="Calibri" panose="020F0502020204030204" pitchFamily="34" charset="0"/>
              </a:rPr>
              <a:t>Päivä 3: toista juuren ruokinta</a:t>
            </a:r>
          </a:p>
          <a:p>
            <a:pPr algn="l"/>
            <a:r>
              <a:rPr lang="fi-FI" dirty="0">
                <a:latin typeface="Calibri" panose="020F0502020204030204" pitchFamily="34" charset="0"/>
                <a:cs typeface="Calibri" panose="020F0502020204030204" pitchFamily="34" charset="0"/>
              </a:rPr>
              <a:t>Päivä 5: Voit käyttää osan juuresta leipätaikinaan, mutta lisää ensitaikinaan hieman hiivaa varmuuden vuoksi. Ota talteen 0,5 dl juurta ja siten voit leipoa joka päivä! Juuren voi myös pakastaa, mutta muista sulattaa se huoneenlämmössä, jotta se toimii taas kunnolla.</a:t>
            </a:r>
          </a:p>
        </p:txBody>
      </p:sp>
      <p:sp>
        <p:nvSpPr>
          <p:cNvPr id="6" name="Otsikko 1">
            <a:extLst>
              <a:ext uri="{FF2B5EF4-FFF2-40B4-BE49-F238E27FC236}">
                <a16:creationId xmlns:a16="http://schemas.microsoft.com/office/drawing/2014/main" id="{E79193BB-6C21-85A3-31B9-15F4F31FFCFE}"/>
              </a:ext>
            </a:extLst>
          </p:cNvPr>
          <p:cNvSpPr>
            <a:spLocks noGrp="1"/>
          </p:cNvSpPr>
          <p:nvPr>
            <p:ph type="ctrTitle"/>
          </p:nvPr>
        </p:nvSpPr>
        <p:spPr>
          <a:xfrm>
            <a:off x="1292444" y="482157"/>
            <a:ext cx="9151146" cy="667375"/>
          </a:xfrm>
        </p:spPr>
        <p:txBody>
          <a:bodyPr>
            <a:normAutofit/>
          </a:bodyPr>
          <a:lstStyle/>
          <a:p>
            <a:r>
              <a:rPr lang="fi-FI"/>
              <a:t>Juuri: ruis</a:t>
            </a:r>
          </a:p>
        </p:txBody>
      </p:sp>
    </p:spTree>
    <p:extLst>
      <p:ext uri="{BB962C8B-B14F-4D97-AF65-F5344CB8AC3E}">
        <p14:creationId xmlns:p14="http://schemas.microsoft.com/office/powerpoint/2010/main" val="177985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408135"/>
            <a:ext cx="9151146" cy="691324"/>
          </a:xfrm>
        </p:spPr>
        <p:txBody>
          <a:bodyPr>
            <a:normAutofit/>
          </a:bodyPr>
          <a:lstStyle/>
          <a:p>
            <a:r>
              <a:rPr lang="fi-FI"/>
              <a:t>Juureen leivottu ruisleipä</a:t>
            </a:r>
          </a:p>
        </p:txBody>
      </p:sp>
      <p:sp>
        <p:nvSpPr>
          <p:cNvPr id="5" name="Subtitle 4">
            <a:extLst>
              <a:ext uri="{FF2B5EF4-FFF2-40B4-BE49-F238E27FC236}">
                <a16:creationId xmlns:a16="http://schemas.microsoft.com/office/drawing/2014/main" id="{89157A1C-124D-C37E-0E3B-EAB3228968B7}"/>
              </a:ext>
            </a:extLst>
          </p:cNvPr>
          <p:cNvSpPr>
            <a:spLocks noGrp="1"/>
          </p:cNvSpPr>
          <p:nvPr>
            <p:ph type="subTitle" idx="1"/>
          </p:nvPr>
        </p:nvSpPr>
        <p:spPr>
          <a:xfrm>
            <a:off x="2125547" y="1415143"/>
            <a:ext cx="3970453" cy="3298371"/>
          </a:xfrm>
        </p:spPr>
        <p:txBody>
          <a:bodyPr>
            <a:noAutofit/>
          </a:bodyPr>
          <a:lstStyle/>
          <a:p>
            <a:pPr algn="l"/>
            <a:r>
              <a:rPr lang="fi-FI" b="1" i="0" dirty="0">
                <a:effectLst/>
                <a:latin typeface="Calibri" panose="020F0502020204030204" pitchFamily="34" charset="0"/>
                <a:cs typeface="Calibri" panose="020F0502020204030204" pitchFamily="34" charset="0"/>
              </a:rPr>
              <a:t>Aineet:</a:t>
            </a:r>
          </a:p>
          <a:p>
            <a:pPr algn="l"/>
            <a:endParaRPr lang="fi-FI" b="1" i="0" dirty="0">
              <a:effectLst/>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1 dl ruisleipäjuurta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3 dl vettä</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1 tl suolaa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3 dl ruisjauhoja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1 dl vehnäjauhoja</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2 dl ruislesettä ja/tai -rouhetta</a:t>
            </a:r>
          </a:p>
          <a:p>
            <a:pPr algn="l"/>
            <a:endParaRPr lang="fi-FI" dirty="0">
              <a:latin typeface="Calibri" panose="020F0502020204030204" pitchFamily="34" charset="0"/>
              <a:cs typeface="Calibri" panose="020F0502020204030204" pitchFamily="34" charset="0"/>
            </a:endParaRPr>
          </a:p>
        </p:txBody>
      </p:sp>
      <p:sp>
        <p:nvSpPr>
          <p:cNvPr id="4" name="Subtitle 4">
            <a:extLst>
              <a:ext uri="{FF2B5EF4-FFF2-40B4-BE49-F238E27FC236}">
                <a16:creationId xmlns:a16="http://schemas.microsoft.com/office/drawing/2014/main" id="{67A1CD8B-0841-06D3-071C-1CD997524A76}"/>
              </a:ext>
            </a:extLst>
          </p:cNvPr>
          <p:cNvSpPr txBox="1">
            <a:spLocks/>
          </p:cNvSpPr>
          <p:nvPr/>
        </p:nvSpPr>
        <p:spPr>
          <a:xfrm>
            <a:off x="4985360" y="1415143"/>
            <a:ext cx="6563638" cy="35702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fi-FI" b="1" i="0">
                <a:effectLst/>
                <a:latin typeface="Calibri" panose="020F0502020204030204" pitchFamily="34" charset="0"/>
                <a:cs typeface="Calibri" panose="020F0502020204030204" pitchFamily="34" charset="0"/>
              </a:rPr>
              <a:t>Leipominen</a:t>
            </a:r>
          </a:p>
          <a:p>
            <a:pPr lvl="1" algn="l"/>
            <a:endParaRPr lang="fi-FI" b="0" i="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a:latin typeface="Calibri" panose="020F0502020204030204" pitchFamily="34" charset="0"/>
                <a:cs typeface="Calibri" panose="020F0502020204030204" pitchFamily="34" charset="0"/>
              </a:rPr>
              <a:t>Sekoita kaikki ainekset ja vaivaa hyvin.</a:t>
            </a:r>
            <a:endParaRPr lang="fi-FI" sz="2000" b="0" i="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b="0" i="0">
                <a:effectLst/>
                <a:latin typeface="Calibri" panose="020F0502020204030204" pitchFamily="34" charset="0"/>
                <a:cs typeface="Calibri" panose="020F0502020204030204" pitchFamily="34" charset="0"/>
              </a:rPr>
              <a:t>Anna taikinan kohota huoneenlämmössä. Voit myös kohottaa taikinan jääkaapissa yön yli.</a:t>
            </a:r>
          </a:p>
          <a:p>
            <a:pPr marL="1143000" lvl="2" indent="-228600" algn="l">
              <a:buFont typeface="Arial" panose="020B0604020202020204" pitchFamily="34" charset="0"/>
              <a:buChar char="•"/>
            </a:pPr>
            <a:r>
              <a:rPr lang="fi-FI" sz="2000" b="0" i="0">
                <a:effectLst/>
                <a:latin typeface="Calibri" panose="020F0502020204030204" pitchFamily="34" charset="0"/>
                <a:cs typeface="Calibri" panose="020F0502020204030204" pitchFamily="34" charset="0"/>
              </a:rPr>
              <a:t>Muotoile leipä. Voit koristella sen tekemällä pintaan viiltoja veitsellä tai haarukalla. Ripotte</a:t>
            </a:r>
            <a:r>
              <a:rPr lang="fi-FI" sz="2000">
                <a:latin typeface="Calibri" panose="020F0502020204030204" pitchFamily="34" charset="0"/>
                <a:cs typeface="Calibri" panose="020F0502020204030204" pitchFamily="34" charset="0"/>
              </a:rPr>
              <a:t>le jauhoja pinnalle ja kohota leipää peitettynä vielä tunnin.</a:t>
            </a:r>
            <a:endParaRPr lang="fi-FI" sz="2000" b="0" i="0">
              <a:effectLst/>
              <a:latin typeface="Calibri" panose="020F0502020204030204" pitchFamily="34" charset="0"/>
              <a:cs typeface="Calibri" panose="020F0502020204030204" pitchFamily="34" charset="0"/>
            </a:endParaRPr>
          </a:p>
          <a:p>
            <a:pPr marL="1143000" lvl="2" indent="-228600" algn="l">
              <a:buFont typeface="Arial" panose="020B0604020202020204" pitchFamily="34" charset="0"/>
              <a:buChar char="•"/>
            </a:pPr>
            <a:r>
              <a:rPr lang="fi-FI" sz="2000" b="0" i="0">
                <a:effectLst/>
                <a:latin typeface="Calibri" panose="020F0502020204030204" pitchFamily="34" charset="0"/>
                <a:cs typeface="Calibri" panose="020F0502020204030204" pitchFamily="34" charset="0"/>
              </a:rPr>
              <a:t>Paista leipä 200 asteen uunissa 35-</a:t>
            </a:r>
            <a:r>
              <a:rPr lang="fi-FI" sz="2000">
                <a:latin typeface="Calibri" panose="020F0502020204030204" pitchFamily="34" charset="0"/>
                <a:cs typeface="Calibri" panose="020F0502020204030204" pitchFamily="34" charset="0"/>
              </a:rPr>
              <a:t>45</a:t>
            </a:r>
            <a:r>
              <a:rPr lang="fi-FI" sz="2000" b="0" i="0">
                <a:effectLst/>
                <a:latin typeface="Calibri" panose="020F0502020204030204" pitchFamily="34" charset="0"/>
                <a:cs typeface="Calibri" panose="020F0502020204030204" pitchFamily="34" charset="0"/>
              </a:rPr>
              <a:t> minuuttia. Leipä on valmis, kun sen pohja tuntuu napakalta.</a:t>
            </a:r>
          </a:p>
        </p:txBody>
      </p:sp>
    </p:spTree>
    <p:extLst>
      <p:ext uri="{BB962C8B-B14F-4D97-AF65-F5344CB8AC3E}">
        <p14:creationId xmlns:p14="http://schemas.microsoft.com/office/powerpoint/2010/main" val="1882898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96875"/>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2" y="1045031"/>
            <a:ext cx="6309031" cy="1509535"/>
          </a:xfrm>
        </p:spPr>
        <p:txBody>
          <a:bodyPr>
            <a:normAutofit/>
          </a:bodyPr>
          <a:lstStyle/>
          <a:p>
            <a:pPr algn="l"/>
            <a:r>
              <a:rPr lang="fi-FI" sz="4400" dirty="0">
                <a:solidFill>
                  <a:schemeClr val="bg1"/>
                </a:solidFill>
              </a:rPr>
              <a:t>Resepti: ehtoollisleipä</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
        <p:nvSpPr>
          <p:cNvPr id="18" name="Otsikko 1">
            <a:extLst>
              <a:ext uri="{FF2B5EF4-FFF2-40B4-BE49-F238E27FC236}">
                <a16:creationId xmlns:a16="http://schemas.microsoft.com/office/drawing/2014/main" id="{0F31631C-37C2-C644-8570-0A9F988F0E36}"/>
              </a:ext>
            </a:extLst>
          </p:cNvPr>
          <p:cNvSpPr txBox="1">
            <a:spLocks/>
          </p:cNvSpPr>
          <p:nvPr/>
        </p:nvSpPr>
        <p:spPr>
          <a:xfrm>
            <a:off x="812325" y="3343982"/>
            <a:ext cx="1965278" cy="48054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pPr algn="l"/>
            <a:r>
              <a:rPr lang="fi-FI" sz="2800" b="0" dirty="0">
                <a:solidFill>
                  <a:schemeClr val="bg1"/>
                </a:solidFill>
              </a:rPr>
              <a:t>Syksy 2022</a:t>
            </a:r>
          </a:p>
        </p:txBody>
      </p:sp>
    </p:spTree>
    <p:extLst>
      <p:ext uri="{BB962C8B-B14F-4D97-AF65-F5344CB8AC3E}">
        <p14:creationId xmlns:p14="http://schemas.microsoft.com/office/powerpoint/2010/main" val="131807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146BE00-B240-8136-E5AA-16AD18AD027F}"/>
              </a:ext>
            </a:extLst>
          </p:cNvPr>
          <p:cNvSpPr>
            <a:spLocks noGrp="1"/>
          </p:cNvSpPr>
          <p:nvPr>
            <p:ph type="subTitle" idx="1"/>
          </p:nvPr>
        </p:nvSpPr>
        <p:spPr>
          <a:xfrm>
            <a:off x="917141" y="1229920"/>
            <a:ext cx="4431685" cy="3379660"/>
          </a:xfrm>
        </p:spPr>
        <p:txBody>
          <a:bodyPr>
            <a:normAutofit/>
          </a:bodyPr>
          <a:lstStyle/>
          <a:p>
            <a:pPr algn="l"/>
            <a:r>
              <a:rPr lang="fi-FI" dirty="0">
                <a:latin typeface="Calibri" panose="020F0502020204030204" pitchFamily="34" charset="0"/>
                <a:cs typeface="Calibri" panose="020F0502020204030204" pitchFamily="34" charset="0"/>
              </a:rPr>
              <a:t>Ehtoollisleipä kuuluu olennaisesti kristityn elämään niin Suomessa kuin maailmalla. Kuvassa oikealla näkyy ehtoollinen Senegalissa.</a:t>
            </a:r>
          </a:p>
          <a:p>
            <a:pPr algn="l"/>
            <a:r>
              <a:rPr lang="fi-FI" dirty="0">
                <a:latin typeface="Calibri" panose="020F0502020204030204" pitchFamily="34" charset="0"/>
                <a:cs typeface="Calibri" panose="020F0502020204030204" pitchFamily="34" charset="0"/>
              </a:rPr>
              <a:t>Alun perin ehtoollisleipä oli tavallinen leipä, jonka kristityt jakoivat yhteisten aterioiden aikana. </a:t>
            </a:r>
          </a:p>
          <a:p>
            <a:pPr algn="l"/>
            <a:r>
              <a:rPr lang="fi-FI" dirty="0">
                <a:latin typeface="Calibri" panose="020F0502020204030204" pitchFamily="34" charset="0"/>
                <a:cs typeface="Calibri" panose="020F0502020204030204" pitchFamily="34" charset="0"/>
              </a:rPr>
              <a:t>Tänä päivänä ehtoollisleipä on yleensä jumalanpalveluksen ehtoollisessa jaettu öylätti. </a:t>
            </a:r>
          </a:p>
        </p:txBody>
      </p:sp>
      <p:sp>
        <p:nvSpPr>
          <p:cNvPr id="3" name="Title 2">
            <a:extLst>
              <a:ext uri="{FF2B5EF4-FFF2-40B4-BE49-F238E27FC236}">
                <a16:creationId xmlns:a16="http://schemas.microsoft.com/office/drawing/2014/main" id="{FA6B422F-704D-9CC7-E8A6-2FDC51089B7A}"/>
              </a:ext>
            </a:extLst>
          </p:cNvPr>
          <p:cNvSpPr>
            <a:spLocks noGrp="1"/>
          </p:cNvSpPr>
          <p:nvPr>
            <p:ph type="ctrTitle"/>
          </p:nvPr>
        </p:nvSpPr>
        <p:spPr>
          <a:xfrm>
            <a:off x="1217764" y="500318"/>
            <a:ext cx="3304343" cy="554236"/>
          </a:xfrm>
        </p:spPr>
        <p:txBody>
          <a:bodyPr>
            <a:normAutofit fontScale="90000"/>
          </a:bodyPr>
          <a:lstStyle/>
          <a:p>
            <a:r>
              <a:rPr lang="fi-FI" dirty="0"/>
              <a:t>Ehtoollisleipä</a:t>
            </a:r>
          </a:p>
        </p:txBody>
      </p:sp>
      <p:pic>
        <p:nvPicPr>
          <p:cNvPr id="5" name="Picture 4">
            <a:extLst>
              <a:ext uri="{FF2B5EF4-FFF2-40B4-BE49-F238E27FC236}">
                <a16:creationId xmlns:a16="http://schemas.microsoft.com/office/drawing/2014/main" id="{3777BEA0-72C0-75B8-0FCA-93F826EF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26" y="1054554"/>
            <a:ext cx="6467352" cy="4305710"/>
          </a:xfrm>
          <a:prstGeom prst="rect">
            <a:avLst/>
          </a:prstGeom>
        </p:spPr>
      </p:pic>
    </p:spTree>
    <p:extLst>
      <p:ext uri="{BB962C8B-B14F-4D97-AF65-F5344CB8AC3E}">
        <p14:creationId xmlns:p14="http://schemas.microsoft.com/office/powerpoint/2010/main" val="225328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258A9EE4-9B5E-73F0-DCCA-320A6CBBC99A}"/>
              </a:ext>
            </a:extLst>
          </p:cNvPr>
          <p:cNvSpPr>
            <a:spLocks noGrp="1"/>
          </p:cNvSpPr>
          <p:nvPr>
            <p:ph type="subTitle" idx="1"/>
          </p:nvPr>
        </p:nvSpPr>
        <p:spPr>
          <a:xfrm>
            <a:off x="1876573" y="1747176"/>
            <a:ext cx="4567770" cy="3065916"/>
          </a:xfrm>
        </p:spPr>
        <p:txBody>
          <a:bodyPr>
            <a:normAutofit lnSpcReduction="10000"/>
          </a:bodyPr>
          <a:lstStyle/>
          <a:p>
            <a:pPr algn="l"/>
            <a:r>
              <a:rPr lang="fi-FI" dirty="0">
                <a:latin typeface="Calibri" panose="020F0502020204030204" pitchFamily="34" charset="0"/>
                <a:cs typeface="Calibri" panose="020F0502020204030204" pitchFamily="34" charset="0"/>
              </a:rPr>
              <a:t>Hongkongin evankelisluterilaisen kirkon 60-vuotisjuhlagaalassa ehtoollinen jaettiin erityisellä tavalla: </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Kirkon vapaaehtoiset jakoivat kertakäyttöiset ehtoollissetit ympäri stadionia istuvalle kirkkokansalle.</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Ehtoollissettiin kuului pieni pikarillinen ehtoollisviiniä sekä ehtoollisleipä omassa suojapussissaan.</a:t>
            </a:r>
          </a:p>
          <a:p>
            <a:pPr marL="342900" indent="-342900" algn="l">
              <a:buFont typeface="Arial" panose="020B0604020202020204" pitchFamily="34" charset="0"/>
              <a:buChar char="•"/>
            </a:pPr>
            <a:r>
              <a:rPr lang="fi-FI" dirty="0">
                <a:latin typeface="Calibri" panose="020F0502020204030204" pitchFamily="34" charset="0"/>
                <a:cs typeface="Calibri" panose="020F0502020204030204" pitchFamily="34" charset="0"/>
              </a:rPr>
              <a:t>Erittäin kätevää ja hygieenistä!</a:t>
            </a:r>
          </a:p>
        </p:txBody>
      </p:sp>
      <p:sp>
        <p:nvSpPr>
          <p:cNvPr id="3" name="Otsikko 2">
            <a:extLst>
              <a:ext uri="{FF2B5EF4-FFF2-40B4-BE49-F238E27FC236}">
                <a16:creationId xmlns:a16="http://schemas.microsoft.com/office/drawing/2014/main" id="{1345EB73-7519-14F3-335C-8240AB0CD3F2}"/>
              </a:ext>
            </a:extLst>
          </p:cNvPr>
          <p:cNvSpPr>
            <a:spLocks noGrp="1"/>
          </p:cNvSpPr>
          <p:nvPr>
            <p:ph type="ctrTitle"/>
          </p:nvPr>
        </p:nvSpPr>
        <p:spPr>
          <a:xfrm>
            <a:off x="1570184" y="712104"/>
            <a:ext cx="9051631" cy="554236"/>
          </a:xfrm>
        </p:spPr>
        <p:txBody>
          <a:bodyPr>
            <a:normAutofit fontScale="90000"/>
          </a:bodyPr>
          <a:lstStyle/>
          <a:p>
            <a:r>
              <a:rPr lang="fi-FI" dirty="0"/>
              <a:t>Ehtoollinen Hongkongissa</a:t>
            </a:r>
          </a:p>
        </p:txBody>
      </p:sp>
      <p:pic>
        <p:nvPicPr>
          <p:cNvPr id="6" name="Kuva 5">
            <a:extLst>
              <a:ext uri="{FF2B5EF4-FFF2-40B4-BE49-F238E27FC236}">
                <a16:creationId xmlns:a16="http://schemas.microsoft.com/office/drawing/2014/main" id="{2202A6D2-69B2-FAF2-D723-F68FB0D21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173" y="1747176"/>
            <a:ext cx="5042510" cy="3363648"/>
          </a:xfrm>
          <a:prstGeom prst="rect">
            <a:avLst/>
          </a:prstGeom>
        </p:spPr>
      </p:pic>
    </p:spTree>
    <p:extLst>
      <p:ext uri="{BB962C8B-B14F-4D97-AF65-F5344CB8AC3E}">
        <p14:creationId xmlns:p14="http://schemas.microsoft.com/office/powerpoint/2010/main" val="3046442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Suomen Lähetysseura">
      <a:dk1>
        <a:srgbClr val="0C0C0C"/>
      </a:dk1>
      <a:lt1>
        <a:srgbClr val="FFFFFF"/>
      </a:lt1>
      <a:dk2>
        <a:srgbClr val="F53246"/>
      </a:dk2>
      <a:lt2>
        <a:srgbClr val="E7E6E6"/>
      </a:lt2>
      <a:accent1>
        <a:srgbClr val="F53246"/>
      </a:accent1>
      <a:accent2>
        <a:srgbClr val="90397B"/>
      </a:accent2>
      <a:accent3>
        <a:srgbClr val="1179A6"/>
      </a:accent3>
      <a:accent4>
        <a:srgbClr val="93CB81"/>
      </a:accent4>
      <a:accent5>
        <a:srgbClr val="F3DF0E"/>
      </a:accent5>
      <a:accent6>
        <a:srgbClr val="FBAFB6"/>
      </a:accent6>
      <a:hlink>
        <a:srgbClr val="0C5272"/>
      </a:hlink>
      <a:folHlink>
        <a:srgbClr val="FBAFB6"/>
      </a:folHlink>
    </a:clrScheme>
    <a:fontScheme name="Mukautettu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ähetysseura_16-9_FIN_malli" id="{96B25E20-5BB7-4816-A895-B7AD00EE9CEC}" vid="{882246F9-928B-42F2-A3E3-31DC8D9B27D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TotalTime>
  <Words>1717</Words>
  <Application>Microsoft Office PowerPoint</Application>
  <PresentationFormat>Laajakuva</PresentationFormat>
  <Paragraphs>222</Paragraphs>
  <Slides>34</Slides>
  <Notes>24</Notes>
  <HiddenSlides>0</HiddenSlides>
  <MMClips>0</MMClips>
  <ScaleCrop>false</ScaleCrop>
  <HeadingPairs>
    <vt:vector size="8" baseType="variant">
      <vt:variant>
        <vt:lpstr>Käytetyt fontit</vt:lpstr>
      </vt:variant>
      <vt:variant>
        <vt:i4>4</vt:i4>
      </vt:variant>
      <vt:variant>
        <vt:lpstr>Teema</vt:lpstr>
      </vt:variant>
      <vt:variant>
        <vt:i4>1</vt:i4>
      </vt:variant>
      <vt:variant>
        <vt:lpstr>Upotetut OLE-palvelimet</vt:lpstr>
      </vt:variant>
      <vt:variant>
        <vt:i4>1</vt:i4>
      </vt:variant>
      <vt:variant>
        <vt:lpstr>Dian otsikot</vt:lpstr>
      </vt:variant>
      <vt:variant>
        <vt:i4>34</vt:i4>
      </vt:variant>
    </vt:vector>
  </HeadingPairs>
  <TitlesOfParts>
    <vt:vector size="40" baseType="lpstr">
      <vt:lpstr>-apple-system</vt:lpstr>
      <vt:lpstr>Arial</vt:lpstr>
      <vt:lpstr>Arial</vt:lpstr>
      <vt:lpstr>Calibri</vt:lpstr>
      <vt:lpstr>Office-teema</vt:lpstr>
      <vt:lpstr>think-cell Slide</vt:lpstr>
      <vt:lpstr>Yhteinen leipämme - reseptit</vt:lpstr>
      <vt:lpstr>Reseptit</vt:lpstr>
      <vt:lpstr>Paluu juurille</vt:lpstr>
      <vt:lpstr>Juuri: vaalea</vt:lpstr>
      <vt:lpstr>Juuri: ruis</vt:lpstr>
      <vt:lpstr>Juureen leivottu ruisleipä</vt:lpstr>
      <vt:lpstr>Resepti: ehtoollisleipä</vt:lpstr>
      <vt:lpstr>Ehtoollisleipä</vt:lpstr>
      <vt:lpstr>Ehtoollinen Hongkongissa</vt:lpstr>
      <vt:lpstr>Ehtoollisleipä Thaimaasta</vt:lpstr>
      <vt:lpstr>Ehtoollisleipä-resepti</vt:lpstr>
      <vt:lpstr>PowerPoint-esitys</vt:lpstr>
      <vt:lpstr>PowerPoint-esitys</vt:lpstr>
      <vt:lpstr>Valmis ehtoollisleipä!</vt:lpstr>
      <vt:lpstr>Resepti: chapati</vt:lpstr>
      <vt:lpstr>Chapati (Intia, Tansania)</vt:lpstr>
      <vt:lpstr>Chapati-resepti</vt:lpstr>
      <vt:lpstr>Tee chapati näin:</vt:lpstr>
      <vt:lpstr>PowerPoint-esitys</vt:lpstr>
      <vt:lpstr>Resepti: injera</vt:lpstr>
      <vt:lpstr>Etiopia: jaettu injeraleipä</vt:lpstr>
      <vt:lpstr>Injera (Etiopia)</vt:lpstr>
      <vt:lpstr>Injera-resepti</vt:lpstr>
      <vt:lpstr>Tee injera näin:</vt:lpstr>
      <vt:lpstr>Resepti: naan</vt:lpstr>
      <vt:lpstr>Naan (Nepal, Pakistan)</vt:lpstr>
      <vt:lpstr>Naan-resepti</vt:lpstr>
      <vt:lpstr>Tee naan-leipä näin:</vt:lpstr>
      <vt:lpstr>Valmis naan-leipä!</vt:lpstr>
      <vt:lpstr>Resepti: pita</vt:lpstr>
      <vt:lpstr>Pita (Välimeri, Lähi-itä)</vt:lpstr>
      <vt:lpstr>Pita-resepti</vt:lpstr>
      <vt:lpstr>Tee pita näin:</vt:lpstr>
      <vt:lpstr>TASAUS,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Peltonen Anna</dc:creator>
  <cp:lastModifiedBy>Elo Kirsi</cp:lastModifiedBy>
  <cp:revision>3</cp:revision>
  <dcterms:created xsi:type="dcterms:W3CDTF">2021-03-29T12:00:14Z</dcterms:created>
  <dcterms:modified xsi:type="dcterms:W3CDTF">2022-09-21T06:56:38Z</dcterms:modified>
</cp:coreProperties>
</file>